
<file path=[Content_Types].xml><?xml version="1.0" encoding="utf-8"?>
<Types xmlns="http://schemas.openxmlformats.org/package/2006/content-types">
  <Default Extension="xml" ContentType="application/xml"/>
  <Default Extension="jpeg" ContentType="image/jpeg"/>
  <Default Extension="png" ContentType="image/png"/>
  <Default Extension="jpg" ContentType="image/jpe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1"/>
  </p:notesMasterIdLst>
  <p:sldIdLst>
    <p:sldId id="280" r:id="rId2"/>
    <p:sldId id="282" r:id="rId3"/>
    <p:sldId id="283" r:id="rId4"/>
    <p:sldId id="286" r:id="rId5"/>
    <p:sldId id="287" r:id="rId6"/>
    <p:sldId id="281" r:id="rId7"/>
    <p:sldId id="256" r:id="rId8"/>
    <p:sldId id="269" r:id="rId9"/>
    <p:sldId id="270" r:id="rId10"/>
    <p:sldId id="271" r:id="rId11"/>
    <p:sldId id="272" r:id="rId12"/>
    <p:sldId id="288" r:id="rId13"/>
    <p:sldId id="289" r:id="rId14"/>
    <p:sldId id="290" r:id="rId15"/>
    <p:sldId id="291" r:id="rId16"/>
    <p:sldId id="292" r:id="rId17"/>
    <p:sldId id="293" r:id="rId18"/>
    <p:sldId id="294" r:id="rId19"/>
    <p:sldId id="295" r:id="rId20"/>
    <p:sldId id="296" r:id="rId21"/>
    <p:sldId id="297" r:id="rId22"/>
    <p:sldId id="298" r:id="rId23"/>
    <p:sldId id="299" r:id="rId24"/>
    <p:sldId id="300" r:id="rId25"/>
    <p:sldId id="277" r:id="rId26"/>
    <p:sldId id="278" r:id="rId27"/>
    <p:sldId id="279" r:id="rId28"/>
    <p:sldId id="276" r:id="rId29"/>
    <p:sldId id="257" r:id="rId30"/>
    <p:sldId id="258" r:id="rId31"/>
    <p:sldId id="261" r:id="rId32"/>
    <p:sldId id="259" r:id="rId33"/>
    <p:sldId id="260" r:id="rId34"/>
    <p:sldId id="305" r:id="rId35"/>
    <p:sldId id="262" r:id="rId36"/>
    <p:sldId id="301" r:id="rId37"/>
    <p:sldId id="302" r:id="rId38"/>
    <p:sldId id="303" r:id="rId39"/>
    <p:sldId id="263" r:id="rId40"/>
    <p:sldId id="266" r:id="rId41"/>
    <p:sldId id="308" r:id="rId42"/>
    <p:sldId id="264" r:id="rId43"/>
    <p:sldId id="304" r:id="rId44"/>
    <p:sldId id="267" r:id="rId45"/>
    <p:sldId id="268" r:id="rId46"/>
    <p:sldId id="285" r:id="rId47"/>
    <p:sldId id="284" r:id="rId48"/>
    <p:sldId id="306" r:id="rId49"/>
    <p:sldId id="307" r:id="rId5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4688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77"/>
    <p:restoredTop sz="83115"/>
  </p:normalViewPr>
  <p:slideViewPr>
    <p:cSldViewPr snapToGrid="0" snapToObjects="1">
      <p:cViewPr varScale="1">
        <p:scale>
          <a:sx n="98" d="100"/>
          <a:sy n="98" d="100"/>
        </p:scale>
        <p:origin x="1168"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50" Type="http://schemas.openxmlformats.org/officeDocument/2006/relationships/slide" Target="slides/slide49.xml"/><Relationship Id="rId51" Type="http://schemas.openxmlformats.org/officeDocument/2006/relationships/notesMaster" Target="notesMasters/notesMaster1.xml"/><Relationship Id="rId52" Type="http://schemas.openxmlformats.org/officeDocument/2006/relationships/presProps" Target="presProps.xml"/><Relationship Id="rId53" Type="http://schemas.openxmlformats.org/officeDocument/2006/relationships/viewProps" Target="viewProps.xml"/><Relationship Id="rId54" Type="http://schemas.openxmlformats.org/officeDocument/2006/relationships/theme" Target="theme/theme1.xml"/><Relationship Id="rId55" Type="http://schemas.openxmlformats.org/officeDocument/2006/relationships/tableStyles" Target="tableStyles.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A0B271C-76D4-3942-B48E-8FEACE738CA9}" type="datetimeFigureOut">
              <a:rPr lang="en-US" smtClean="0"/>
              <a:t>3/17/21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33AE82E-69F8-EE41-88C4-BBDBF531A18B}" type="slidenum">
              <a:rPr lang="en-US" smtClean="0"/>
              <a:t>‹#›</a:t>
            </a:fld>
            <a:endParaRPr lang="en-US"/>
          </a:p>
        </p:txBody>
      </p:sp>
    </p:spTree>
    <p:extLst>
      <p:ext uri="{BB962C8B-B14F-4D97-AF65-F5344CB8AC3E}">
        <p14:creationId xmlns:p14="http://schemas.microsoft.com/office/powerpoint/2010/main" val="19862463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 Id="rId3" Type="http://schemas.openxmlformats.org/officeDocument/2006/relationships/hyperlink" Target="https://webaim.org/articles/laws/world/asia" TargetMode="Externa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 Id="rId3" Type="http://schemas.openxmlformats.org/officeDocument/2006/relationships/hyperlink" Target="https://www.cdc.gov/ncbddd/disabilityandhealth/disability-inclusion.html#ref"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 Id="rId3" Type="http://schemas.openxmlformats.org/officeDocument/2006/relationships/hyperlink" Target="https://www.gartner.com/smarterwithgartner/5-places-you-didnt-think-to-look-for-digital-talent" TargetMode="Externa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accessible360.com/accessible360-blog/2020-10-29-compliance-now-required-for-many-uk-companies/" TargetMode="External"/><Relationship Id="rId4" Type="http://schemas.openxmlformats.org/officeDocument/2006/relationships/hyperlink" Target="https://www.3playmedia.com/blog/uk-digital-accessibility-regulations-update/#:~:text=All%20public%20sector%20bodies%20in%20the%20UK%20must%20make%20all,regulations%20differ%20depending%20on%20circumstances%3A&amp;text=By%20Jun%2022%2C%202021%3A%20All%20mobile%20applications" TargetMode="External"/><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 Id="rId3" Type="http://schemas.openxmlformats.org/officeDocument/2006/relationships/hyperlink" Target="https://www.w3.org/WAI/policies/chin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p1:notes"/>
          <p:cNvSpPr>
            <a:spLocks noGrp="1" noRot="1" noChangeAspect="1"/>
          </p:cNvSpPr>
          <p:nvPr>
            <p:ph type="sldImg" idx="2"/>
          </p:nvPr>
        </p:nvSpPr>
        <p:spPr>
          <a:xfrm>
            <a:off x="357188" y="1239838"/>
            <a:ext cx="5954712" cy="33512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p1:notes"/>
          <p:cNvSpPr txBox="1">
            <a:spLocks noGrp="1"/>
          </p:cNvSpPr>
          <p:nvPr>
            <p:ph type="body" idx="1"/>
          </p:nvPr>
        </p:nvSpPr>
        <p:spPr>
          <a:xfrm>
            <a:off x="666909" y="4777195"/>
            <a:ext cx="5335270" cy="390861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SzPts val="1400"/>
              <a:buNone/>
            </a:pPr>
            <a:endParaRPr sz="1200" b="0" i="0" u="none" strike="noStrike" cap="none"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36731780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u="sng" strike="noStrike" dirty="0" smtClean="0">
                <a:solidFill>
                  <a:srgbClr val="1155CC"/>
                </a:solidFill>
                <a:effectLst/>
                <a:hlinkClick r:id="rId3"/>
              </a:rPr>
              <a:t>https://webaim.org/articles/laws/world/asia</a:t>
            </a:r>
            <a:r>
              <a:rPr lang="en-US" b="0" i="0" u="none" strike="noStrike" dirty="0" smtClean="0">
                <a:solidFill>
                  <a:srgbClr val="1D1C1D"/>
                </a:solidFill>
                <a:effectLst/>
              </a:rPr>
              <a:t> </a:t>
            </a:r>
            <a:endParaRPr lang="en-US" dirty="0" smtClean="0"/>
          </a:p>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47</a:t>
            </a:fld>
            <a:endParaRPr lang="en-US"/>
          </a:p>
        </p:txBody>
      </p:sp>
    </p:spTree>
    <p:extLst>
      <p:ext uri="{BB962C8B-B14F-4D97-AF65-F5344CB8AC3E}">
        <p14:creationId xmlns:p14="http://schemas.microsoft.com/office/powerpoint/2010/main" val="7405950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48</a:t>
            </a:fld>
            <a:endParaRPr lang="en-US"/>
          </a:p>
        </p:txBody>
      </p:sp>
    </p:spTree>
    <p:extLst>
      <p:ext uri="{BB962C8B-B14F-4D97-AF65-F5344CB8AC3E}">
        <p14:creationId xmlns:p14="http://schemas.microsoft.com/office/powerpoint/2010/main" val="4613719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49</a:t>
            </a:fld>
            <a:endParaRPr lang="en-US"/>
          </a:p>
        </p:txBody>
      </p:sp>
    </p:spTree>
    <p:extLst>
      <p:ext uri="{BB962C8B-B14F-4D97-AF65-F5344CB8AC3E}">
        <p14:creationId xmlns:p14="http://schemas.microsoft.com/office/powerpoint/2010/main" val="1122482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7"/>
        <p:cNvGrpSpPr/>
        <p:nvPr/>
      </p:nvGrpSpPr>
      <p:grpSpPr>
        <a:xfrm>
          <a:off x="0" y="0"/>
          <a:ext cx="0" cy="0"/>
          <a:chOff x="0" y="0"/>
          <a:chExt cx="0" cy="0"/>
        </a:xfrm>
      </p:grpSpPr>
      <p:sp>
        <p:nvSpPr>
          <p:cNvPr id="358" name="Google Shape;358;p92:notes"/>
          <p:cNvSpPr>
            <a:spLocks noGrp="1" noRot="1" noChangeAspect="1"/>
          </p:cNvSpPr>
          <p:nvPr>
            <p:ph type="sldImg" idx="2"/>
          </p:nvPr>
        </p:nvSpPr>
        <p:spPr>
          <a:xfrm>
            <a:off x="357188" y="1239838"/>
            <a:ext cx="5954712" cy="3351212"/>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9" name="Google Shape;359;p92:notes"/>
          <p:cNvSpPr txBox="1">
            <a:spLocks noGrp="1"/>
          </p:cNvSpPr>
          <p:nvPr>
            <p:ph type="body" idx="1"/>
          </p:nvPr>
        </p:nvSpPr>
        <p:spPr>
          <a:xfrm>
            <a:off x="666909" y="4777195"/>
            <a:ext cx="5335270" cy="3908615"/>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6888"/>
              </a:buClr>
              <a:buSzPts val="1200"/>
              <a:buFont typeface="Arial"/>
              <a:buNone/>
            </a:pPr>
            <a:r>
              <a:rPr lang="en-US" sz="1200" b="0" i="0" u="none" strike="noStrike" cap="none">
                <a:solidFill>
                  <a:srgbClr val="006888"/>
                </a:solidFill>
                <a:latin typeface="Roboto Medium"/>
                <a:ea typeface="Roboto Medium"/>
                <a:cs typeface="Roboto Medium"/>
                <a:sym typeface="Roboto Medium"/>
              </a:rPr>
              <a:t>Inaccessible Human Resources portals exclude millions of people</a:t>
            </a:r>
            <a:endParaRPr/>
          </a:p>
          <a:p>
            <a:pPr marL="0" marR="0" lvl="0" indent="0" algn="l" rtl="0">
              <a:lnSpc>
                <a:spcPct val="100000"/>
              </a:lnSpc>
              <a:spcBef>
                <a:spcPts val="1000"/>
              </a:spcBef>
              <a:spcAft>
                <a:spcPts val="0"/>
              </a:spcAft>
              <a:buClr>
                <a:srgbClr val="006888"/>
              </a:buClr>
              <a:buSzPts val="1200"/>
              <a:buFont typeface="Arial"/>
              <a:buNone/>
            </a:pPr>
            <a:r>
              <a:rPr lang="en-US" sz="1200" b="0" i="0">
                <a:solidFill>
                  <a:schemeClr val="dk1"/>
                </a:solidFill>
                <a:latin typeface="Arial"/>
                <a:ea typeface="Arial"/>
                <a:cs typeface="Arial"/>
                <a:sym typeface="Arial"/>
              </a:rPr>
              <a:t>Disability affects approximate 61 million, or nearly 1 in 4 (26%) people in the United States. - Disability affects more than one billion people worldwide.</a:t>
            </a:r>
            <a:r>
              <a:rPr lang="en-US" sz="1200" b="0" i="0" u="sng" strike="noStrike" baseline="30000">
                <a:solidFill>
                  <a:schemeClr val="dk1"/>
                </a:solidFill>
                <a:latin typeface="Arial"/>
                <a:ea typeface="Arial"/>
                <a:cs typeface="Arial"/>
                <a:sym typeface="Arial"/>
                <a:hlinkClick r:id="rId3"/>
              </a:rPr>
              <a:t>1</a:t>
            </a:r>
            <a:r>
              <a:rPr lang="en-US" sz="1200" b="0" i="0" u="none" strike="noStrike" baseline="30000">
                <a:solidFill>
                  <a:schemeClr val="dk1"/>
                </a:solidFill>
                <a:latin typeface="Arial"/>
                <a:ea typeface="Arial"/>
                <a:cs typeface="Arial"/>
                <a:sym typeface="Arial"/>
              </a:rPr>
              <a:t>,</a:t>
            </a:r>
            <a:r>
              <a:rPr lang="en-US" sz="1200" b="0" i="0" u="sng" strike="noStrike" baseline="30000">
                <a:solidFill>
                  <a:schemeClr val="dk1"/>
                </a:solidFill>
                <a:latin typeface="Arial"/>
                <a:ea typeface="Arial"/>
                <a:cs typeface="Arial"/>
                <a:sym typeface="Arial"/>
                <a:hlinkClick r:id="rId3"/>
              </a:rPr>
              <a:t>2</a:t>
            </a:r>
            <a:r>
              <a:rPr lang="en-US" sz="1200" b="0" i="0">
                <a:solidFill>
                  <a:schemeClr val="dk1"/>
                </a:solidFill>
                <a:latin typeface="Arial"/>
                <a:ea typeface="Arial"/>
                <a:cs typeface="Arial"/>
                <a:sym typeface="Arial"/>
              </a:rPr>
              <a:t> According to the United Nations Convention on the Rights of Persons with Disabilities, people “. . . with disabilities include those who have long-term physical, mental, intellectual or sensory [such as hearing or vision] impairments which in interaction with various barriers may hinder their full and effective participation in society on an equal basis with others.” </a:t>
            </a:r>
            <a:r>
              <a:rPr lang="en-US" sz="1200" b="0" i="0" u="sng" strike="noStrike" baseline="30000">
                <a:solidFill>
                  <a:schemeClr val="dk1"/>
                </a:solidFill>
                <a:latin typeface="Arial"/>
                <a:ea typeface="Arial"/>
                <a:cs typeface="Arial"/>
                <a:sym typeface="Arial"/>
                <a:hlinkClick r:id="rId3"/>
              </a:rPr>
              <a:t>3</a:t>
            </a:r>
            <a:endParaRPr/>
          </a:p>
          <a:p>
            <a:pPr marL="0" marR="0" lvl="0" indent="0" algn="l" rtl="0">
              <a:lnSpc>
                <a:spcPct val="100000"/>
              </a:lnSpc>
              <a:spcBef>
                <a:spcPts val="0"/>
              </a:spcBef>
              <a:spcAft>
                <a:spcPts val="0"/>
              </a:spcAft>
              <a:buSzPts val="1400"/>
              <a:buNone/>
            </a:pPr>
            <a:endParaRPr sz="1200" b="0" i="0" u="none" strike="noStrike" cap="none">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72360986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Retailers may need to warn customers like </a:t>
            </a:r>
            <a:r>
              <a:rPr lang="en-US" smtClean="0"/>
              <a:t>how casinos</a:t>
            </a:r>
            <a:r>
              <a:rPr lang="en-US" baseline="0" smtClean="0"/>
              <a:t> </a:t>
            </a:r>
            <a:r>
              <a:rPr lang="en-US" baseline="0" dirty="0" smtClean="0"/>
              <a:t>here in the US have to promote </a:t>
            </a:r>
            <a:r>
              <a:rPr lang="en-US" baseline="0" smtClean="0"/>
              <a:t>responsible gambling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Using AI to increase accessibility at work was one of the Gartner Top 10 strategic predictions for 2020 and beyond. The predictions examine how technology is changing the definition of what it means to be human, and IT leaders must be prepared to adapt in a changing environment.</a:t>
            </a:r>
          </a:p>
          <a:p>
            <a:r>
              <a:rPr lang="en-US" b="0" i="0" dirty="0" smtClean="0">
                <a:solidFill>
                  <a:srgbClr val="000000"/>
                </a:solidFill>
                <a:effectLst/>
                <a:latin typeface="Graphik" charset="0"/>
              </a:rPr>
              <a:t>only 30% of qualified people with disabilities are employed</a:t>
            </a:r>
          </a:p>
          <a:p>
            <a:endParaRPr lang="en-US" dirty="0" smtClean="0">
              <a:solidFill>
                <a:srgbClr val="000000"/>
              </a:solidFill>
              <a:latin typeface="Graphik" charset="0"/>
            </a:endParaRPr>
          </a:p>
          <a:p>
            <a:r>
              <a:rPr lang="en-US" b="0" i="0" dirty="0" smtClean="0">
                <a:solidFill>
                  <a:srgbClr val="000000"/>
                </a:solidFill>
                <a:effectLst/>
                <a:latin typeface="Graphik" charset="0"/>
              </a:rPr>
              <a:t> This represents a huge </a:t>
            </a:r>
            <a:r>
              <a:rPr lang="en-US" b="0" i="0" u="none" strike="noStrike" dirty="0" smtClean="0">
                <a:solidFill>
                  <a:srgbClr val="0052D6"/>
                </a:solidFill>
                <a:effectLst/>
                <a:latin typeface="Graphik" charset="0"/>
                <a:hlinkClick r:id="rId3"/>
              </a:rPr>
              <a:t>untapped talent pool</a:t>
            </a:r>
            <a:r>
              <a:rPr lang="en-US" b="0" i="0" dirty="0" smtClean="0">
                <a:solidFill>
                  <a:srgbClr val="000000"/>
                </a:solidFill>
                <a:effectLst/>
                <a:latin typeface="Graphik" charset="0"/>
              </a:rPr>
              <a:t> during a time when hiring managers are warning about the availability of talent and its effect on the future of organizations</a:t>
            </a:r>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7</a:t>
            </a:fld>
            <a:endParaRPr lang="en-US"/>
          </a:p>
        </p:txBody>
      </p:sp>
    </p:spTree>
    <p:extLst>
      <p:ext uri="{BB962C8B-B14F-4D97-AF65-F5344CB8AC3E}">
        <p14:creationId xmlns:p14="http://schemas.microsoft.com/office/powerpoint/2010/main" val="1054744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Perkins School for the Blind tested</a:t>
            </a:r>
            <a:r>
              <a:rPr lang="en-US" baseline="0" dirty="0" smtClean="0"/>
              <a:t> Clear Ballot and found: </a:t>
            </a:r>
          </a:p>
          <a:p>
            <a:r>
              <a:rPr lang="en-US" sz="1200" b="0" i="0" kern="1200" dirty="0" smtClean="0">
                <a:solidFill>
                  <a:schemeClr val="tx1"/>
                </a:solidFill>
                <a:effectLst/>
                <a:latin typeface="+mn-lt"/>
                <a:ea typeface="+mn-ea"/>
                <a:cs typeface="+mn-cs"/>
              </a:rPr>
              <a:t>usable for a broad spectrum of voters with diverse abilities</a:t>
            </a:r>
          </a:p>
          <a:p>
            <a:r>
              <a:rPr lang="en-US" sz="1200" b="0" i="0" kern="1200" dirty="0" smtClean="0">
                <a:solidFill>
                  <a:schemeClr val="tx1"/>
                </a:solidFill>
                <a:effectLst/>
                <a:latin typeface="+mn-lt"/>
                <a:ea typeface="+mn-ea"/>
                <a:cs typeface="+mn-cs"/>
              </a:rPr>
              <a:t>95.65% of voters in the test group were able to successfully mark and cast their ballots</a:t>
            </a:r>
          </a:p>
          <a:p>
            <a:r>
              <a:rPr lang="en-US" sz="1200" b="0" i="0" kern="1200" dirty="0" smtClean="0">
                <a:solidFill>
                  <a:schemeClr val="tx1"/>
                </a:solidFill>
                <a:effectLst/>
                <a:latin typeface="+mn-lt"/>
                <a:ea typeface="+mn-ea"/>
                <a:cs typeface="+mn-cs"/>
              </a:rPr>
              <a:t>The mean accuracy of all voters in completing the 20 voting tasks as directed was 91.32%</a:t>
            </a:r>
          </a:p>
          <a:p>
            <a:r>
              <a:rPr lang="en-US" sz="1200" b="0" i="0" kern="1200" dirty="0" smtClean="0">
                <a:solidFill>
                  <a:schemeClr val="tx1"/>
                </a:solidFill>
                <a:effectLst/>
                <a:latin typeface="+mn-lt"/>
                <a:ea typeface="+mn-ea"/>
                <a:cs typeface="+mn-cs"/>
              </a:rPr>
              <a:t>The average time on task for completing the ballot was 16.5 minutes, a significant decrease from the average time of 20.7 minutes in the 2016 Clear Ballot usability test</a:t>
            </a:r>
          </a:p>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33</a:t>
            </a:fld>
            <a:endParaRPr lang="en-US"/>
          </a:p>
        </p:txBody>
      </p:sp>
    </p:spTree>
    <p:extLst>
      <p:ext uri="{BB962C8B-B14F-4D97-AF65-F5344CB8AC3E}">
        <p14:creationId xmlns:p14="http://schemas.microsoft.com/office/powerpoint/2010/main" val="2095992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solidFill>
                <a:effectLst/>
                <a:latin typeface="+mn-lt"/>
                <a:ea typeface="+mn-ea"/>
                <a:cs typeface="+mn-cs"/>
              </a:rPr>
              <a:t>The term </a:t>
            </a:r>
            <a:r>
              <a:rPr lang="en-US" sz="1200" b="1" i="0" kern="1200" dirty="0" smtClean="0">
                <a:solidFill>
                  <a:schemeClr val="tx1"/>
                </a:solidFill>
                <a:effectLst/>
                <a:latin typeface="+mn-lt"/>
                <a:ea typeface="+mn-ea"/>
                <a:cs typeface="+mn-cs"/>
              </a:rPr>
              <a:t>built environment</a:t>
            </a:r>
            <a:r>
              <a:rPr lang="en-US" sz="1200" b="0" i="0" kern="1200" dirty="0" smtClean="0">
                <a:solidFill>
                  <a:schemeClr val="tx1"/>
                </a:solidFill>
                <a:effectLst/>
                <a:latin typeface="+mn-lt"/>
                <a:ea typeface="+mn-ea"/>
                <a:cs typeface="+mn-cs"/>
              </a:rPr>
              <a:t> refers to the human-made surroundings that provide the setting for human activity, ranging in scale from buildings and parks or green space to neighborhoods and cities that can often include their supporting infrastructure, such as water supply or energy networks.</a:t>
            </a:r>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36</a:t>
            </a:fld>
            <a:endParaRPr lang="en-US"/>
          </a:p>
        </p:txBody>
      </p:sp>
    </p:spTree>
    <p:extLst>
      <p:ext uri="{BB962C8B-B14F-4D97-AF65-F5344CB8AC3E}">
        <p14:creationId xmlns:p14="http://schemas.microsoft.com/office/powerpoint/2010/main" val="1578858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u="sng" baseline="0" dirty="0" smtClean="0">
                <a:solidFill>
                  <a:schemeClr val="tx1"/>
                </a:solidFill>
                <a:hlinkClick r:id="rId3"/>
              </a:rPr>
              <a:t>A360 Blog: </a:t>
            </a:r>
          </a:p>
          <a:p>
            <a:pPr marL="0" marR="0" indent="0" algn="l" defTabSz="914400" rtl="0" eaLnBrk="1" fontAlgn="auto" latinLnBrk="0" hangingPunct="1">
              <a:lnSpc>
                <a:spcPct val="100000"/>
              </a:lnSpc>
              <a:spcBef>
                <a:spcPts val="0"/>
              </a:spcBef>
              <a:spcAft>
                <a:spcPts val="0"/>
              </a:spcAft>
              <a:buClrTx/>
              <a:buSzTx/>
              <a:buFontTx/>
              <a:buNone/>
              <a:tabLst/>
              <a:defRPr/>
            </a:pPr>
            <a:r>
              <a:rPr lang="en-US" u="sng" dirty="0" smtClean="0">
                <a:hlinkClick r:id="rId3"/>
              </a:rPr>
              <a:t>https://accessible360.com/accessible360-blog/2020-10-29-compliance-now-required-for-many-uk-companies/</a:t>
            </a:r>
            <a:endParaRPr lang="en-US" u="sng"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u="sng"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sz="1200" b="0" i="0" u="none" strike="noStrike" kern="1200" dirty="0" smtClean="0">
                <a:solidFill>
                  <a:schemeClr val="tx1"/>
                </a:solidFill>
                <a:effectLst/>
                <a:latin typeface="+mn-lt"/>
                <a:ea typeface="+mn-ea"/>
                <a:cs typeface="+mn-cs"/>
              </a:rPr>
              <a:t>Similar article from 3Play Media: </a:t>
            </a:r>
            <a:r>
              <a:rPr lang="en-US" sz="1200" b="0" i="0" u="sng" strike="noStrike" kern="1200" dirty="0" smtClean="0">
                <a:solidFill>
                  <a:schemeClr val="tx1"/>
                </a:solidFill>
                <a:effectLst/>
                <a:latin typeface="+mn-lt"/>
                <a:ea typeface="+mn-ea"/>
                <a:cs typeface="+mn-cs"/>
                <a:hlinkClick r:id="rId4"/>
              </a:rPr>
              <a:t>https://www.3playmedia.com/blog/uk-digital-accessibility-regulations-update/#:~:text=All%20public%20sector%20bodies%20in%20the%20UK%20must%20make%20all,regulations%20differ%20depending%20on%20circumstances%3A&amp;text=By%20Jun%2022%2C%202021%3A%20All%20mobile%20applications</a:t>
            </a:r>
            <a:r>
              <a:rPr lang="en-US" sz="1200" b="0" i="0" u="none" strike="noStrike" kern="1200" dirty="0" smtClean="0">
                <a:solidFill>
                  <a:schemeClr val="tx1"/>
                </a:solidFill>
                <a:effectLst/>
                <a:latin typeface="+mn-lt"/>
                <a:ea typeface="+mn-ea"/>
                <a:cs typeface="+mn-cs"/>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39</a:t>
            </a:fld>
            <a:endParaRPr lang="en-US"/>
          </a:p>
        </p:txBody>
      </p:sp>
    </p:spTree>
    <p:extLst>
      <p:ext uri="{BB962C8B-B14F-4D97-AF65-F5344CB8AC3E}">
        <p14:creationId xmlns:p14="http://schemas.microsoft.com/office/powerpoint/2010/main" val="13124866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https://directive2102.eu/</a:t>
            </a:r>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41</a:t>
            </a:fld>
            <a:endParaRPr lang="en-US"/>
          </a:p>
        </p:txBody>
      </p:sp>
    </p:spTree>
    <p:extLst>
      <p:ext uri="{BB962C8B-B14F-4D97-AF65-F5344CB8AC3E}">
        <p14:creationId xmlns:p14="http://schemas.microsoft.com/office/powerpoint/2010/main" val="512697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LAW</a:t>
            </a:r>
          </a:p>
          <a:p>
            <a:endParaRPr lang="en-US" dirty="0" smtClean="0"/>
          </a:p>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44</a:t>
            </a:fld>
            <a:endParaRPr lang="en-US"/>
          </a:p>
        </p:txBody>
      </p:sp>
    </p:spTree>
    <p:extLst>
      <p:ext uri="{BB962C8B-B14F-4D97-AF65-F5344CB8AC3E}">
        <p14:creationId xmlns:p14="http://schemas.microsoft.com/office/powerpoint/2010/main" val="12208163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i="0" u="sng" strike="noStrike" dirty="0" smtClean="0">
                <a:solidFill>
                  <a:srgbClr val="1155CC"/>
                </a:solidFill>
                <a:effectLst/>
                <a:hlinkClick r:id="rId3"/>
              </a:rPr>
              <a:t>https://www.w3.org/WAI/policies/china/</a:t>
            </a:r>
            <a:endParaRPr lang="en-US" b="0" i="0" u="sng" strike="noStrike" dirty="0" smtClean="0">
              <a:solidFill>
                <a:srgbClr val="1155CC"/>
              </a:solidFill>
              <a:effectLst/>
            </a:endParaRPr>
          </a:p>
          <a:p>
            <a:endParaRPr lang="en-US" dirty="0"/>
          </a:p>
        </p:txBody>
      </p:sp>
      <p:sp>
        <p:nvSpPr>
          <p:cNvPr id="4" name="Slide Number Placeholder 3"/>
          <p:cNvSpPr>
            <a:spLocks noGrp="1"/>
          </p:cNvSpPr>
          <p:nvPr>
            <p:ph type="sldNum" sz="quarter" idx="10"/>
          </p:nvPr>
        </p:nvSpPr>
        <p:spPr/>
        <p:txBody>
          <a:bodyPr/>
          <a:lstStyle/>
          <a:p>
            <a:fld id="{733AE82E-69F8-EE41-88C4-BBDBF531A18B}" type="slidenum">
              <a:rPr lang="en-US" smtClean="0"/>
              <a:t>45</a:t>
            </a:fld>
            <a:endParaRPr lang="en-US"/>
          </a:p>
        </p:txBody>
      </p:sp>
    </p:spTree>
    <p:extLst>
      <p:ext uri="{BB962C8B-B14F-4D97-AF65-F5344CB8AC3E}">
        <p14:creationId xmlns:p14="http://schemas.microsoft.com/office/powerpoint/2010/main" val="7197429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184642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4051580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19682357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10_Slide 1">
  <p:cSld name="10_Slide 1">
    <p:spTree>
      <p:nvGrpSpPr>
        <p:cNvPr id="1" name="Shape 212"/>
        <p:cNvGrpSpPr/>
        <p:nvPr/>
      </p:nvGrpSpPr>
      <p:grpSpPr>
        <a:xfrm>
          <a:off x="0" y="0"/>
          <a:ext cx="0" cy="0"/>
          <a:chOff x="0" y="0"/>
          <a:chExt cx="0" cy="0"/>
        </a:xfrm>
      </p:grpSpPr>
      <p:sp>
        <p:nvSpPr>
          <p:cNvPr id="213" name="Google Shape;213;p96"/>
          <p:cNvSpPr txBox="1">
            <a:spLocks noGrp="1"/>
          </p:cNvSpPr>
          <p:nvPr>
            <p:ph type="title"/>
          </p:nvPr>
        </p:nvSpPr>
        <p:spPr>
          <a:xfrm>
            <a:off x="1320835" y="714307"/>
            <a:ext cx="9550399" cy="508000"/>
          </a:xfrm>
          <a:prstGeom prst="rect">
            <a:avLst/>
          </a:prstGeom>
          <a:noFill/>
          <a:ln>
            <a:noFill/>
          </a:ln>
        </p:spPr>
        <p:txBody>
          <a:bodyPr spcFirstLastPara="1" wrap="square" lIns="68550" tIns="0" rIns="68550" bIns="0" anchor="t" anchorCtr="0">
            <a:noAutofit/>
          </a:bodyPr>
          <a:lstStyle>
            <a:lvl1pPr marR="0" lvl="0" algn="ctr">
              <a:lnSpc>
                <a:spcPct val="90000"/>
              </a:lnSpc>
              <a:spcBef>
                <a:spcPts val="0"/>
              </a:spcBef>
              <a:spcAft>
                <a:spcPts val="0"/>
              </a:spcAft>
              <a:buClr>
                <a:srgbClr val="006888"/>
              </a:buClr>
              <a:buSzPts val="2800"/>
              <a:buFont typeface="Roboto Black"/>
              <a:buNone/>
              <a:defRPr sz="2800" b="0" i="0" u="none" strike="noStrike" cap="none">
                <a:solidFill>
                  <a:srgbClr val="006888"/>
                </a:solidFill>
                <a:latin typeface="Roboto Black"/>
                <a:ea typeface="Roboto Black"/>
                <a:cs typeface="Roboto Black"/>
                <a:sym typeface="Roboto Black"/>
              </a:defRPr>
            </a:lvl1pPr>
            <a:lvl2pPr lvl="1" algn="l">
              <a:lnSpc>
                <a:spcPct val="100000"/>
              </a:lnSpc>
              <a:spcBef>
                <a:spcPts val="0"/>
              </a:spcBef>
              <a:spcAft>
                <a:spcPts val="0"/>
              </a:spcAft>
              <a:buSzPts val="1400"/>
              <a:buNone/>
              <a:defRPr sz="1800"/>
            </a:lvl2pPr>
            <a:lvl3pPr lvl="2" algn="l">
              <a:lnSpc>
                <a:spcPct val="100000"/>
              </a:lnSpc>
              <a:spcBef>
                <a:spcPts val="0"/>
              </a:spcBef>
              <a:spcAft>
                <a:spcPts val="0"/>
              </a:spcAft>
              <a:buSzPts val="1400"/>
              <a:buNone/>
              <a:defRPr sz="1800"/>
            </a:lvl3pPr>
            <a:lvl4pPr lvl="3" algn="l">
              <a:lnSpc>
                <a:spcPct val="100000"/>
              </a:lnSpc>
              <a:spcBef>
                <a:spcPts val="0"/>
              </a:spcBef>
              <a:spcAft>
                <a:spcPts val="0"/>
              </a:spcAft>
              <a:buSzPts val="1400"/>
              <a:buNone/>
              <a:defRPr sz="1800"/>
            </a:lvl4pPr>
            <a:lvl5pPr lvl="4" algn="l">
              <a:lnSpc>
                <a:spcPct val="100000"/>
              </a:lnSpc>
              <a:spcBef>
                <a:spcPts val="0"/>
              </a:spcBef>
              <a:spcAft>
                <a:spcPts val="0"/>
              </a:spcAft>
              <a:buSzPts val="1400"/>
              <a:buNone/>
              <a:defRPr sz="1800"/>
            </a:lvl5pPr>
            <a:lvl6pPr lvl="5" algn="l">
              <a:lnSpc>
                <a:spcPct val="100000"/>
              </a:lnSpc>
              <a:spcBef>
                <a:spcPts val="0"/>
              </a:spcBef>
              <a:spcAft>
                <a:spcPts val="0"/>
              </a:spcAft>
              <a:buSzPts val="1400"/>
              <a:buNone/>
              <a:defRPr sz="1800"/>
            </a:lvl6pPr>
            <a:lvl7pPr lvl="6" algn="l">
              <a:lnSpc>
                <a:spcPct val="100000"/>
              </a:lnSpc>
              <a:spcBef>
                <a:spcPts val="0"/>
              </a:spcBef>
              <a:spcAft>
                <a:spcPts val="0"/>
              </a:spcAft>
              <a:buSzPts val="1400"/>
              <a:buNone/>
              <a:defRPr sz="1800"/>
            </a:lvl7pPr>
            <a:lvl8pPr lvl="7" algn="l">
              <a:lnSpc>
                <a:spcPct val="100000"/>
              </a:lnSpc>
              <a:spcBef>
                <a:spcPts val="0"/>
              </a:spcBef>
              <a:spcAft>
                <a:spcPts val="0"/>
              </a:spcAft>
              <a:buSzPts val="1400"/>
              <a:buNone/>
              <a:defRPr sz="1800"/>
            </a:lvl8pPr>
            <a:lvl9pPr lvl="8" algn="l">
              <a:lnSpc>
                <a:spcPct val="100000"/>
              </a:lnSpc>
              <a:spcBef>
                <a:spcPts val="0"/>
              </a:spcBef>
              <a:spcAft>
                <a:spcPts val="0"/>
              </a:spcAft>
              <a:buSzPts val="1400"/>
              <a:buNone/>
              <a:defRPr sz="1800"/>
            </a:lvl9pPr>
          </a:lstStyle>
          <a:p>
            <a:endParaRPr/>
          </a:p>
        </p:txBody>
      </p:sp>
      <p:sp>
        <p:nvSpPr>
          <p:cNvPr id="214" name="Google Shape;214;p96"/>
          <p:cNvSpPr txBox="1">
            <a:spLocks noGrp="1"/>
          </p:cNvSpPr>
          <p:nvPr>
            <p:ph type="ftr" idx="11"/>
          </p:nvPr>
        </p:nvSpPr>
        <p:spPr>
          <a:xfrm>
            <a:off x="3216000" y="6273831"/>
            <a:ext cx="5760000" cy="197556"/>
          </a:xfrm>
          <a:prstGeom prst="rect">
            <a:avLst/>
          </a:prstGeom>
          <a:noFill/>
          <a:ln>
            <a:noFill/>
          </a:ln>
        </p:spPr>
        <p:txBody>
          <a:bodyPr spcFirstLastPara="1" wrap="square" lIns="68550" tIns="0" rIns="68550" bIns="0" anchor="b" anchorCtr="0">
            <a:noAutofit/>
          </a:bodyPr>
          <a:lstStyle>
            <a:lvl1pPr marR="0" lvl="0" algn="ctr">
              <a:lnSpc>
                <a:spcPct val="100000"/>
              </a:lnSpc>
              <a:spcBef>
                <a:spcPts val="0"/>
              </a:spcBef>
              <a:spcAft>
                <a:spcPts val="0"/>
              </a:spcAft>
              <a:buSzPts val="1400"/>
              <a:buNone/>
              <a:defRPr sz="800" i="0" u="none">
                <a:solidFill>
                  <a:schemeClr val="accent6"/>
                </a:solidFill>
                <a:latin typeface="Roboto Light"/>
                <a:ea typeface="Roboto Light"/>
                <a:cs typeface="Roboto Light"/>
                <a:sym typeface="Roboto Light"/>
              </a:defRPr>
            </a:lvl1pPr>
            <a:lvl2pPr marR="0" lvl="1"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2pPr>
            <a:lvl3pPr marR="0" lvl="2"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3pPr>
            <a:lvl4pPr marR="0" lvl="3"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4pPr>
            <a:lvl5pPr marR="0" lvl="4"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5pPr>
            <a:lvl6pPr marR="0" lvl="5"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6pPr>
            <a:lvl7pPr marR="0" lvl="6"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7pPr>
            <a:lvl8pPr marR="0" lvl="7"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8pPr>
            <a:lvl9pPr marR="0" lvl="8" algn="l">
              <a:lnSpc>
                <a:spcPct val="100000"/>
              </a:lnSpc>
              <a:spcBef>
                <a:spcPts val="0"/>
              </a:spcBef>
              <a:spcAft>
                <a:spcPts val="0"/>
              </a:spcAft>
              <a:buSzPts val="1400"/>
              <a:buNone/>
              <a:defRPr sz="1800" b="0" i="0" u="none" strike="noStrike" cap="none">
                <a:solidFill>
                  <a:schemeClr val="dk1"/>
                </a:solidFill>
                <a:latin typeface="Roboto Light"/>
                <a:ea typeface="Roboto Light"/>
                <a:cs typeface="Roboto Light"/>
                <a:sym typeface="Roboto Light"/>
              </a:defRPr>
            </a:lvl9pPr>
          </a:lstStyle>
          <a:p>
            <a:endParaRPr/>
          </a:p>
        </p:txBody>
      </p:sp>
    </p:spTree>
    <p:extLst>
      <p:ext uri="{BB962C8B-B14F-4D97-AF65-F5344CB8AC3E}">
        <p14:creationId xmlns:p14="http://schemas.microsoft.com/office/powerpoint/2010/main" val="487477528"/>
      </p:ext>
    </p:extLst>
  </p:cSld>
  <p:clrMapOvr>
    <a:masterClrMapping/>
  </p:clrMapOvr>
  <p:extLst mod="1">
    <p:ext uri="{DCECCB84-F9BA-43D5-87BE-67443E8EF086}">
      <p15:sldGuideLst xmlns:p15="http://schemas.microsoft.com/office/powerpoint/2012/main">
        <p15:guide id="1" orient="horz" pos="2880">
          <p15:clr>
            <a:srgbClr val="FBAE40"/>
          </p15:clr>
        </p15:guide>
        <p15:guide id="2" pos="384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6_Slide 1">
  <p:cSld name="6_Slide 1">
    <p:spTree>
      <p:nvGrpSpPr>
        <p:cNvPr id="1" name="Shape 14"/>
        <p:cNvGrpSpPr/>
        <p:nvPr/>
      </p:nvGrpSpPr>
      <p:grpSpPr>
        <a:xfrm>
          <a:off x="0" y="0"/>
          <a:ext cx="0" cy="0"/>
          <a:chOff x="0" y="0"/>
          <a:chExt cx="0" cy="0"/>
        </a:xfrm>
      </p:grpSpPr>
      <p:sp>
        <p:nvSpPr>
          <p:cNvPr id="15" name="Google Shape;15;p48"/>
          <p:cNvSpPr>
            <a:spLocks noGrp="1"/>
          </p:cNvSpPr>
          <p:nvPr>
            <p:ph type="pic" idx="2"/>
          </p:nvPr>
        </p:nvSpPr>
        <p:spPr>
          <a:xfrm>
            <a:off x="57" y="0"/>
            <a:ext cx="8229601" cy="6858000"/>
          </a:xfrm>
          <a:prstGeom prst="rect">
            <a:avLst/>
          </a:prstGeom>
          <a:solidFill>
            <a:schemeClr val="dk2"/>
          </a:solidFill>
          <a:ln>
            <a:noFill/>
          </a:ln>
        </p:spPr>
        <p:txBody>
          <a:bodyPr spcFirstLastPara="1" wrap="square" lIns="68550" tIns="34275" rIns="68550" bIns="34275" anchor="t" anchorCtr="0">
            <a:noAutofit/>
          </a:bodyPr>
          <a:lstStyle>
            <a:lvl1pPr marR="0" lvl="0"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1pPr>
            <a:lvl2pPr marR="0" lvl="1"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2pPr>
            <a:lvl3pPr marR="0" lvl="2"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3pPr>
            <a:lvl4pPr marR="0" lvl="3"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4pPr>
            <a:lvl5pPr marR="0" lvl="4"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5pPr>
            <a:lvl6pPr marR="0" lvl="5"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6pPr>
            <a:lvl7pPr marR="0" lvl="6"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7pPr>
            <a:lvl8pPr marR="0" lvl="7"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8pPr>
            <a:lvl9pPr marR="0" lvl="8"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9pPr>
          </a:lstStyle>
          <a:p>
            <a:endParaRPr/>
          </a:p>
        </p:txBody>
      </p:sp>
      <p:sp>
        <p:nvSpPr>
          <p:cNvPr id="16" name="Google Shape;16;p48"/>
          <p:cNvSpPr txBox="1">
            <a:spLocks noGrp="1"/>
          </p:cNvSpPr>
          <p:nvPr>
            <p:ph type="body" idx="1"/>
          </p:nvPr>
        </p:nvSpPr>
        <p:spPr>
          <a:xfrm>
            <a:off x="8534400" y="3124203"/>
            <a:ext cx="3321600" cy="2540000"/>
          </a:xfrm>
          <a:prstGeom prst="rect">
            <a:avLst/>
          </a:prstGeom>
          <a:noFill/>
          <a:ln>
            <a:noFill/>
          </a:ln>
        </p:spPr>
        <p:txBody>
          <a:bodyPr spcFirstLastPara="1" wrap="square" lIns="68550" tIns="34275" rIns="68550" bIns="34275" anchor="t" anchorCtr="0">
            <a:noAutofit/>
          </a:bodyPr>
          <a:lstStyle>
            <a:lvl1pPr marL="609585" marR="0" lvl="0" indent="-304792" algn="ctr">
              <a:lnSpc>
                <a:spcPct val="120000"/>
              </a:lnSpc>
              <a:spcBef>
                <a:spcPts val="267"/>
              </a:spcBef>
              <a:spcAft>
                <a:spcPts val="0"/>
              </a:spcAft>
              <a:buClr>
                <a:schemeClr val="lt2"/>
              </a:buClr>
              <a:buSzPts val="1000"/>
              <a:buFont typeface="Arial"/>
              <a:buNone/>
              <a:defRPr sz="1333" b="0" i="0" u="none" strike="noStrike" cap="none">
                <a:solidFill>
                  <a:schemeClr val="lt2"/>
                </a:solidFill>
                <a:latin typeface="Roboto Light"/>
                <a:ea typeface="Roboto Light"/>
                <a:cs typeface="Roboto Light"/>
                <a:sym typeface="Roboto Light"/>
              </a:defRPr>
            </a:lvl1pPr>
            <a:lvl2pPr marL="1219170" marR="0" lvl="1" indent="-304792" algn="ctr">
              <a:lnSpc>
                <a:spcPct val="120000"/>
              </a:lnSpc>
              <a:spcBef>
                <a:spcPts val="267"/>
              </a:spcBef>
              <a:spcAft>
                <a:spcPts val="0"/>
              </a:spcAft>
              <a:buClr>
                <a:schemeClr val="lt2"/>
              </a:buClr>
              <a:buSzPts val="1000"/>
              <a:buFont typeface="Arial"/>
              <a:buNone/>
              <a:defRPr sz="1333" b="0" i="0" u="none" strike="noStrike" cap="none">
                <a:solidFill>
                  <a:schemeClr val="lt2"/>
                </a:solidFill>
                <a:latin typeface="Roboto Light"/>
                <a:ea typeface="Roboto Light"/>
                <a:cs typeface="Roboto Light"/>
                <a:sym typeface="Roboto Light"/>
              </a:defRPr>
            </a:lvl2pPr>
            <a:lvl3pPr marL="1828754" marR="0" lvl="2" indent="-304792" algn="ctr">
              <a:lnSpc>
                <a:spcPct val="120000"/>
              </a:lnSpc>
              <a:spcBef>
                <a:spcPts val="267"/>
              </a:spcBef>
              <a:spcAft>
                <a:spcPts val="0"/>
              </a:spcAft>
              <a:buClr>
                <a:schemeClr val="lt2"/>
              </a:buClr>
              <a:buSzPts val="1000"/>
              <a:buFont typeface="Arial"/>
              <a:buNone/>
              <a:defRPr sz="1333" b="0" i="0" u="none" strike="noStrike" cap="none">
                <a:solidFill>
                  <a:schemeClr val="lt2"/>
                </a:solidFill>
                <a:latin typeface="Roboto Light"/>
                <a:ea typeface="Roboto Light"/>
                <a:cs typeface="Roboto Light"/>
                <a:sym typeface="Roboto Light"/>
              </a:defRPr>
            </a:lvl3pPr>
            <a:lvl4pPr marL="2438339" marR="0" lvl="3" indent="-304792" algn="ctr">
              <a:lnSpc>
                <a:spcPct val="120000"/>
              </a:lnSpc>
              <a:spcBef>
                <a:spcPts val="267"/>
              </a:spcBef>
              <a:spcAft>
                <a:spcPts val="0"/>
              </a:spcAft>
              <a:buClr>
                <a:schemeClr val="lt2"/>
              </a:buClr>
              <a:buSzPts val="1000"/>
              <a:buFont typeface="Arial"/>
              <a:buNone/>
              <a:defRPr sz="1333" b="0" i="0" u="none" strike="noStrike" cap="none">
                <a:solidFill>
                  <a:schemeClr val="lt2"/>
                </a:solidFill>
                <a:latin typeface="Roboto Light"/>
                <a:ea typeface="Roboto Light"/>
                <a:cs typeface="Roboto Light"/>
                <a:sym typeface="Roboto Light"/>
              </a:defRPr>
            </a:lvl4pPr>
            <a:lvl5pPr marL="3047924" marR="0" lvl="4" indent="-304792" algn="ctr">
              <a:lnSpc>
                <a:spcPct val="120000"/>
              </a:lnSpc>
              <a:spcBef>
                <a:spcPts val="267"/>
              </a:spcBef>
              <a:spcAft>
                <a:spcPts val="0"/>
              </a:spcAft>
              <a:buClr>
                <a:schemeClr val="lt2"/>
              </a:buClr>
              <a:buSzPts val="1000"/>
              <a:buFont typeface="Arial"/>
              <a:buNone/>
              <a:defRPr sz="1333" b="0" i="0" u="none" strike="noStrike" cap="none">
                <a:solidFill>
                  <a:schemeClr val="lt2"/>
                </a:solidFill>
                <a:latin typeface="Roboto Light"/>
                <a:ea typeface="Roboto Light"/>
                <a:cs typeface="Roboto Light"/>
                <a:sym typeface="Roboto Light"/>
              </a:defRPr>
            </a:lvl5pPr>
            <a:lvl6pPr marL="3657509" marR="0" lvl="5" indent="-474121" algn="l">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6pPr>
            <a:lvl7pPr marL="4267093" marR="0" lvl="6" indent="-474121" algn="l">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7pPr>
            <a:lvl8pPr marL="4876678" marR="0" lvl="7" indent="-474121" algn="l">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8pPr>
            <a:lvl9pPr marL="5486263" marR="0" lvl="8" indent="-474121" algn="l">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9pPr>
          </a:lstStyle>
          <a:p>
            <a:endParaRPr/>
          </a:p>
        </p:txBody>
      </p:sp>
      <p:sp>
        <p:nvSpPr>
          <p:cNvPr id="17" name="Google Shape;17;p48"/>
          <p:cNvSpPr txBox="1">
            <a:spLocks noGrp="1"/>
          </p:cNvSpPr>
          <p:nvPr>
            <p:ph type="title"/>
          </p:nvPr>
        </p:nvSpPr>
        <p:spPr>
          <a:xfrm>
            <a:off x="8534400" y="2631772"/>
            <a:ext cx="3321600" cy="390881"/>
          </a:xfrm>
          <a:prstGeom prst="rect">
            <a:avLst/>
          </a:prstGeom>
          <a:noFill/>
          <a:ln>
            <a:noFill/>
          </a:ln>
        </p:spPr>
        <p:txBody>
          <a:bodyPr spcFirstLastPara="1" wrap="square" lIns="68550" tIns="34275" rIns="68550" bIns="34275" anchor="ctr" anchorCtr="0">
            <a:noAutofit/>
          </a:bodyPr>
          <a:lstStyle>
            <a:lvl1pPr marR="0" lvl="0" algn="ctr">
              <a:lnSpc>
                <a:spcPct val="100000"/>
              </a:lnSpc>
              <a:spcBef>
                <a:spcPts val="0"/>
              </a:spcBef>
              <a:spcAft>
                <a:spcPts val="0"/>
              </a:spcAft>
              <a:buClr>
                <a:srgbClr val="006888"/>
              </a:buClr>
              <a:buSzPts val="2800"/>
              <a:buFont typeface="Roboto Black"/>
              <a:buNone/>
              <a:defRPr sz="3733" b="0" i="0" u="none" strike="noStrike" cap="none">
                <a:solidFill>
                  <a:srgbClr val="006888"/>
                </a:solidFill>
                <a:latin typeface="Roboto Black"/>
                <a:ea typeface="Roboto Black"/>
                <a:cs typeface="Roboto Black"/>
                <a:sym typeface="Roboto Black"/>
              </a:defRPr>
            </a:lvl1pPr>
            <a:lvl2pPr lvl="1" algn="l">
              <a:lnSpc>
                <a:spcPct val="100000"/>
              </a:lnSpc>
              <a:spcBef>
                <a:spcPts val="0"/>
              </a:spcBef>
              <a:spcAft>
                <a:spcPts val="0"/>
              </a:spcAft>
              <a:buSzPts val="1400"/>
              <a:buNone/>
              <a:defRPr sz="2400"/>
            </a:lvl2pPr>
            <a:lvl3pPr lvl="2" algn="l">
              <a:lnSpc>
                <a:spcPct val="100000"/>
              </a:lnSpc>
              <a:spcBef>
                <a:spcPts val="0"/>
              </a:spcBef>
              <a:spcAft>
                <a:spcPts val="0"/>
              </a:spcAft>
              <a:buSzPts val="1400"/>
              <a:buNone/>
              <a:defRPr sz="2400"/>
            </a:lvl3pPr>
            <a:lvl4pPr lvl="3" algn="l">
              <a:lnSpc>
                <a:spcPct val="100000"/>
              </a:lnSpc>
              <a:spcBef>
                <a:spcPts val="0"/>
              </a:spcBef>
              <a:spcAft>
                <a:spcPts val="0"/>
              </a:spcAft>
              <a:buSzPts val="1400"/>
              <a:buNone/>
              <a:defRPr sz="2400"/>
            </a:lvl4pPr>
            <a:lvl5pPr lvl="4" algn="l">
              <a:lnSpc>
                <a:spcPct val="100000"/>
              </a:lnSpc>
              <a:spcBef>
                <a:spcPts val="0"/>
              </a:spcBef>
              <a:spcAft>
                <a:spcPts val="0"/>
              </a:spcAft>
              <a:buSzPts val="1400"/>
              <a:buNone/>
              <a:defRPr sz="2400"/>
            </a:lvl5pPr>
            <a:lvl6pPr lvl="5" algn="l">
              <a:lnSpc>
                <a:spcPct val="100000"/>
              </a:lnSpc>
              <a:spcBef>
                <a:spcPts val="0"/>
              </a:spcBef>
              <a:spcAft>
                <a:spcPts val="0"/>
              </a:spcAft>
              <a:buSzPts val="1400"/>
              <a:buNone/>
              <a:defRPr sz="2400"/>
            </a:lvl6pPr>
            <a:lvl7pPr lvl="6" algn="l">
              <a:lnSpc>
                <a:spcPct val="100000"/>
              </a:lnSpc>
              <a:spcBef>
                <a:spcPts val="0"/>
              </a:spcBef>
              <a:spcAft>
                <a:spcPts val="0"/>
              </a:spcAft>
              <a:buSzPts val="1400"/>
              <a:buNone/>
              <a:defRPr sz="2400"/>
            </a:lvl7pPr>
            <a:lvl8pPr lvl="7" algn="l">
              <a:lnSpc>
                <a:spcPct val="100000"/>
              </a:lnSpc>
              <a:spcBef>
                <a:spcPts val="0"/>
              </a:spcBef>
              <a:spcAft>
                <a:spcPts val="0"/>
              </a:spcAft>
              <a:buSzPts val="1400"/>
              <a:buNone/>
              <a:defRPr sz="2400"/>
            </a:lvl8pPr>
            <a:lvl9pPr lvl="8" algn="l">
              <a:lnSpc>
                <a:spcPct val="100000"/>
              </a:lnSpc>
              <a:spcBef>
                <a:spcPts val="0"/>
              </a:spcBef>
              <a:spcAft>
                <a:spcPts val="0"/>
              </a:spcAft>
              <a:buSzPts val="1400"/>
              <a:buNone/>
              <a:defRPr sz="2400"/>
            </a:lvl9pPr>
          </a:lstStyle>
          <a:p>
            <a:endParaRPr/>
          </a:p>
        </p:txBody>
      </p:sp>
      <p:sp>
        <p:nvSpPr>
          <p:cNvPr id="18" name="Google Shape;18;p48"/>
          <p:cNvSpPr>
            <a:spLocks noGrp="1"/>
          </p:cNvSpPr>
          <p:nvPr>
            <p:ph type="pic" idx="3"/>
          </p:nvPr>
        </p:nvSpPr>
        <p:spPr>
          <a:xfrm>
            <a:off x="9245601" y="990600"/>
            <a:ext cx="1920000" cy="1200000"/>
          </a:xfrm>
          <a:prstGeom prst="rect">
            <a:avLst/>
          </a:prstGeom>
          <a:noFill/>
          <a:ln>
            <a:noFill/>
          </a:ln>
        </p:spPr>
        <p:txBody>
          <a:bodyPr spcFirstLastPara="1" wrap="square" lIns="68550" tIns="34275" rIns="68550" bIns="34275" anchor="t" anchorCtr="0">
            <a:noAutofit/>
          </a:bodyPr>
          <a:lstStyle>
            <a:lvl1pPr marR="0" lvl="0" algn="ctr" rtl="0">
              <a:lnSpc>
                <a:spcPct val="120000"/>
              </a:lnSpc>
              <a:spcBef>
                <a:spcPts val="267"/>
              </a:spcBef>
              <a:spcAft>
                <a:spcPts val="0"/>
              </a:spcAft>
              <a:buClr>
                <a:srgbClr val="FFFFFF"/>
              </a:buClr>
              <a:buSzPts val="1000"/>
              <a:buFont typeface="Arial"/>
              <a:buNone/>
              <a:defRPr sz="1333" b="0" i="0" u="none" strike="noStrike" cap="none">
                <a:solidFill>
                  <a:srgbClr val="FFFFFF"/>
                </a:solidFill>
                <a:latin typeface="Roboto Light"/>
                <a:ea typeface="Roboto Light"/>
                <a:cs typeface="Roboto Light"/>
                <a:sym typeface="Roboto Light"/>
              </a:defRPr>
            </a:lvl1pPr>
            <a:lvl2pPr marR="0" lvl="1"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2pPr>
            <a:lvl3pPr marR="0" lvl="2"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3pPr>
            <a:lvl4pPr marR="0" lvl="3"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4pPr>
            <a:lvl5pPr marR="0" lvl="4" algn="ctr" rtl="0">
              <a:lnSpc>
                <a:spcPct val="120000"/>
              </a:lnSpc>
              <a:spcBef>
                <a:spcPts val="267"/>
              </a:spcBef>
              <a:spcAft>
                <a:spcPts val="0"/>
              </a:spcAft>
              <a:buClr>
                <a:srgbClr val="797979"/>
              </a:buClr>
              <a:buSzPts val="1000"/>
              <a:buFont typeface="Arial"/>
              <a:buNone/>
              <a:defRPr sz="1333" b="0" i="0" u="none" strike="noStrike" cap="none">
                <a:solidFill>
                  <a:srgbClr val="797979"/>
                </a:solidFill>
                <a:latin typeface="Roboto Light"/>
                <a:ea typeface="Roboto Light"/>
                <a:cs typeface="Roboto Light"/>
                <a:sym typeface="Roboto Light"/>
              </a:defRPr>
            </a:lvl5pPr>
            <a:lvl6pPr marR="0" lvl="5"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6pPr>
            <a:lvl7pPr marR="0" lvl="6"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7pPr>
            <a:lvl8pPr marR="0" lvl="7"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8pPr>
            <a:lvl9pPr marR="0" lvl="8" algn="l" rtl="0">
              <a:lnSpc>
                <a:spcPct val="100000"/>
              </a:lnSpc>
              <a:spcBef>
                <a:spcPts val="533"/>
              </a:spcBef>
              <a:spcAft>
                <a:spcPts val="0"/>
              </a:spcAft>
              <a:buClr>
                <a:schemeClr val="dk1"/>
              </a:buClr>
              <a:buSzPts val="2000"/>
              <a:buFont typeface="Arial"/>
              <a:buChar char="•"/>
              <a:defRPr sz="2667" b="0" i="0" u="none" strike="noStrike" cap="none">
                <a:solidFill>
                  <a:schemeClr val="dk1"/>
                </a:solidFill>
                <a:latin typeface="Roboto Light"/>
                <a:ea typeface="Roboto Light"/>
                <a:cs typeface="Roboto Light"/>
                <a:sym typeface="Roboto Light"/>
              </a:defRPr>
            </a:lvl9pPr>
          </a:lstStyle>
          <a:p>
            <a:endParaRPr/>
          </a:p>
        </p:txBody>
      </p:sp>
      <p:sp>
        <p:nvSpPr>
          <p:cNvPr id="19" name="Google Shape;19;p48"/>
          <p:cNvSpPr txBox="1">
            <a:spLocks noGrp="1"/>
          </p:cNvSpPr>
          <p:nvPr>
            <p:ph type="ftr" idx="11"/>
          </p:nvPr>
        </p:nvSpPr>
        <p:spPr>
          <a:xfrm>
            <a:off x="8534400" y="5990223"/>
            <a:ext cx="3321600" cy="366183"/>
          </a:xfrm>
          <a:prstGeom prst="rect">
            <a:avLst/>
          </a:prstGeom>
          <a:noFill/>
          <a:ln>
            <a:noFill/>
          </a:ln>
        </p:spPr>
        <p:txBody>
          <a:bodyPr spcFirstLastPara="1" wrap="square" lIns="68550" tIns="0" rIns="68550" bIns="0" anchor="b" anchorCtr="0">
            <a:noAutofit/>
          </a:bodyPr>
          <a:lstStyle>
            <a:lvl1pPr marR="0" lvl="0" algn="ctr">
              <a:lnSpc>
                <a:spcPct val="100000"/>
              </a:lnSpc>
              <a:spcBef>
                <a:spcPts val="0"/>
              </a:spcBef>
              <a:spcAft>
                <a:spcPts val="0"/>
              </a:spcAft>
              <a:buSzPts val="1400"/>
              <a:buNone/>
              <a:defRPr sz="1067" b="0" i="0" u="none" strike="noStrike" cap="none">
                <a:solidFill>
                  <a:schemeClr val="accent6"/>
                </a:solidFill>
                <a:latin typeface="Roboto Light"/>
                <a:ea typeface="Roboto Light"/>
                <a:cs typeface="Roboto Light"/>
                <a:sym typeface="Roboto Light"/>
              </a:defRPr>
            </a:lvl1pPr>
            <a:lvl2pPr marR="0" lvl="1"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2pPr>
            <a:lvl3pPr marR="0" lvl="2"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3pPr>
            <a:lvl4pPr marR="0" lvl="3"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4pPr>
            <a:lvl5pPr marR="0" lvl="4"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5pPr>
            <a:lvl6pPr marR="0" lvl="5"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6pPr>
            <a:lvl7pPr marR="0" lvl="6"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7pPr>
            <a:lvl8pPr marR="0" lvl="7"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8pPr>
            <a:lvl9pPr marR="0" lvl="8" algn="l">
              <a:lnSpc>
                <a:spcPct val="100000"/>
              </a:lnSpc>
              <a:spcBef>
                <a:spcPts val="0"/>
              </a:spcBef>
              <a:spcAft>
                <a:spcPts val="0"/>
              </a:spcAft>
              <a:buSzPts val="1400"/>
              <a:buNone/>
              <a:defRPr sz="2400" b="0" i="0" u="none" strike="noStrike" cap="none">
                <a:solidFill>
                  <a:schemeClr val="dk1"/>
                </a:solidFill>
                <a:latin typeface="Roboto Light"/>
                <a:ea typeface="Roboto Light"/>
                <a:cs typeface="Roboto Light"/>
                <a:sym typeface="Roboto Light"/>
              </a:defRPr>
            </a:lvl9pPr>
          </a:lstStyle>
          <a:p>
            <a:endParaRPr/>
          </a:p>
        </p:txBody>
      </p:sp>
    </p:spTree>
    <p:extLst>
      <p:ext uri="{BB962C8B-B14F-4D97-AF65-F5344CB8AC3E}">
        <p14:creationId xmlns:p14="http://schemas.microsoft.com/office/powerpoint/2010/main" val="544968831"/>
      </p:ext>
    </p:extLst>
  </p:cSld>
  <p:clrMapOvr>
    <a:masterClrMapping/>
  </p:clrMapOvr>
  <p:extLst mod="1">
    <p:ext uri="{DCECCB84-F9BA-43D5-87BE-67443E8EF086}">
      <p15:sldGuideLst xmlns:p15="http://schemas.microsoft.com/office/powerpoint/2012/main">
        <p15:guide id="1" orient="horz" pos="288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16841911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5" name="Footer Placeholder 4"/>
          <p:cNvSpPr>
            <a:spLocks noGrp="1"/>
          </p:cNvSpPr>
          <p:nvPr>
            <p:ph type="ftr" sz="quarter" idx="11"/>
          </p:nvPr>
        </p:nvSpPr>
        <p:spPr>
          <a:xfrm>
            <a:off x="4038600" y="6356350"/>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218236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21436986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8" name="Footer Placeholder 7"/>
          <p:cNvSpPr>
            <a:spLocks noGrp="1"/>
          </p:cNvSpPr>
          <p:nvPr>
            <p:ph type="ftr" sz="quarter" idx="11"/>
          </p:nvPr>
        </p:nvSpPr>
        <p:spPr>
          <a:xfrm>
            <a:off x="4038600" y="6356350"/>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809224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4" name="Footer Placeholder 3"/>
          <p:cNvSpPr>
            <a:spLocks noGrp="1"/>
          </p:cNvSpPr>
          <p:nvPr>
            <p:ph type="ftr" sz="quarter" idx="11"/>
          </p:nvPr>
        </p:nvSpPr>
        <p:spPr>
          <a:xfrm>
            <a:off x="4038600" y="6356350"/>
            <a:ext cx="4114800" cy="365125"/>
          </a:xfrm>
          <a:prstGeom prst="rect">
            <a:avLst/>
          </a:prstGeom>
        </p:spPr>
        <p:txBody>
          <a:bodyPr/>
          <a:lstStyle/>
          <a:p>
            <a:endParaRPr lang="en-US"/>
          </a:p>
        </p:txBody>
      </p:sp>
      <p:sp>
        <p:nvSpPr>
          <p:cNvPr id="5" name="Slide Number Placeholder 4"/>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6219157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3" name="Footer Placeholder 2"/>
          <p:cNvSpPr>
            <a:spLocks noGrp="1"/>
          </p:cNvSpPr>
          <p:nvPr>
            <p:ph type="ftr" sz="quarter" idx="11"/>
          </p:nvPr>
        </p:nvSpPr>
        <p:spPr>
          <a:xfrm>
            <a:off x="4038600" y="6356350"/>
            <a:ext cx="4114800" cy="365125"/>
          </a:xfrm>
          <a:prstGeom prst="rect">
            <a:avLst/>
          </a:prstGeom>
        </p:spPr>
        <p:txBody>
          <a:bodyPr/>
          <a:lstStyle/>
          <a:p>
            <a:endParaRPr lang="en-US"/>
          </a:p>
        </p:txBody>
      </p:sp>
      <p:sp>
        <p:nvSpPr>
          <p:cNvPr id="4" name="Slide Number Placeholder 3"/>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7345288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1490597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a:xfrm>
            <a:off x="838200" y="6356350"/>
            <a:ext cx="2743200" cy="365125"/>
          </a:xfrm>
          <a:prstGeom prst="rect">
            <a:avLst/>
          </a:prstGeom>
        </p:spPr>
        <p:txBody>
          <a:bodyPr/>
          <a:lstStyle/>
          <a:p>
            <a:fld id="{A409CFB5-BD96-304A-8A66-7021675FD167}" type="datetimeFigureOut">
              <a:rPr lang="en-US" smtClean="0"/>
              <a:t>3/17/21</a:t>
            </a:fld>
            <a:endParaRPr lang="en-US"/>
          </a:p>
        </p:txBody>
      </p:sp>
      <p:sp>
        <p:nvSpPr>
          <p:cNvPr id="6" name="Footer Placeholder 5"/>
          <p:cNvSpPr>
            <a:spLocks noGrp="1"/>
          </p:cNvSpPr>
          <p:nvPr>
            <p:ph type="ftr" sz="quarter" idx="11"/>
          </p:nvPr>
        </p:nvSpPr>
        <p:spPr>
          <a:xfrm>
            <a:off x="4038600" y="6356350"/>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0"/>
            <a:ext cx="2743200" cy="365125"/>
          </a:xfrm>
          <a:prstGeom prst="rect">
            <a:avLst/>
          </a:prstGeom>
        </p:spPr>
        <p:txBody>
          <a:bodyPr/>
          <a:lstStyle/>
          <a:p>
            <a:fld id="{3161B087-45E7-2C4B-95B1-5A492E39E49A}" type="slidenum">
              <a:rPr lang="en-US" smtClean="0"/>
              <a:t>‹#›</a:t>
            </a:fld>
            <a:endParaRPr lang="en-US"/>
          </a:p>
        </p:txBody>
      </p:sp>
    </p:spTree>
    <p:extLst>
      <p:ext uri="{BB962C8B-B14F-4D97-AF65-F5344CB8AC3E}">
        <p14:creationId xmlns:p14="http://schemas.microsoft.com/office/powerpoint/2010/main" val="207518814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1205527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jp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13.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www.w3.org/TR/wcag-3.0/" TargetMode="Externa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gartner.com/smarterwithgartner/gartner-top-strategic-predictions-for-2020-and-beyond"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developer.apple.com/design/human-interface-guidelines/accessibility/overview/best-practices/" TargetMode="External"/><Relationship Id="rId3" Type="http://schemas.openxmlformats.org/officeDocument/2006/relationships/hyperlink" Target="https://www.microsoft.com/design/inclusive/"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4.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hyperlink" Target="https://www.legislation.gov.uk/uksi/2018/952/contents/made"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3" Type="http://schemas.openxmlformats.org/officeDocument/2006/relationships/hyperlink" Target="http://www.w3.org/TR/WCAG20/" TargetMode="External"/><Relationship Id="rId4" Type="http://schemas.openxmlformats.org/officeDocument/2006/relationships/hyperlink" Target="http://www.digst.dk/Arkitektur-og-data/Standardisering/Aabne-standarder--vejledning/De-syv-saet-af-obligatoriske-aabne-standarder" TargetMode="External"/><Relationship Id="rId1" Type="http://schemas.openxmlformats.org/officeDocument/2006/relationships/slideLayout" Target="../slideLayouts/slideLayout6.xml"/><Relationship Id="rId2" Type="http://schemas.openxmlformats.org/officeDocument/2006/relationships/hyperlink" Target="http://www.digst.dk/Servicemenu/Om-os"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ec.europa.eu/info/law/better-regulation/have-your-say/initiatives/12537-Review-of-the-application-of-the-Web-Accessibility-Directive-"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www.cdpf.org.cn/english/Resources/lawsregulations/201603/t20160303_542879.shtml" TargetMode="External"/><Relationship Id="rId4" Type="http://schemas.openxmlformats.org/officeDocument/2006/relationships/hyperlink" Target="http://english.gov.cn/" TargetMode="External"/><Relationship Id="rId5" Type="http://schemas.openxmlformats.org/officeDocument/2006/relationships/hyperlink" Target="http://www.cdpf.org.cn/english/" TargetMode="External"/><Relationship Id="rId6" Type="http://schemas.openxmlformats.org/officeDocument/2006/relationships/hyperlink" Target="http://openstd.samr.gov.cn/bzgk/gb/newGbInfo?hcno=35ECC696805C1A67C93B74FB6D0D8EFB" TargetMode="External"/><Relationship Id="rId1" Type="http://schemas.openxmlformats.org/officeDocument/2006/relationships/slideLayout" Target="../slideLayouts/slideLayout6.xml"/><Relationship Id="rId2" Type="http://schemas.openxmlformats.org/officeDocument/2006/relationships/notesSlide" Target="../notesSlides/notesSlide8.xml"/></Relationships>
</file>

<file path=ppt/slides/_rels/slide45.xml.rels><?xml version="1.0" encoding="UTF-8" standalone="yes"?>
<Relationships xmlns="http://schemas.openxmlformats.org/package/2006/relationships"><Relationship Id="rId3" Type="http://schemas.openxmlformats.org/officeDocument/2006/relationships/hyperlink" Target="http://www.chinesestandard.net/default.aspx?PDF-English-ID=YD/T%201761-2008" TargetMode="External"/><Relationship Id="rId4" Type="http://schemas.openxmlformats.org/officeDocument/2006/relationships/hyperlink" Target="http://english.gov.cn/state_council/2014/08/23/content_281474983035940.htm" TargetMode="External"/><Relationship Id="rId5" Type="http://schemas.openxmlformats.org/officeDocument/2006/relationships/hyperlink" Target="http://www.chinesestandard.net/default.aspx?PDF-English-ID=YD/T%201761-2012" TargetMode="External"/><Relationship Id="rId1" Type="http://schemas.openxmlformats.org/officeDocument/2006/relationships/slideLayout" Target="../slideLayouts/slideLayout6.xml"/><Relationship Id="rId2" Type="http://schemas.openxmlformats.org/officeDocument/2006/relationships/notesSlide" Target="../notesSlides/notesSlide9.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0.xml"/><Relationship Id="rId3" Type="http://schemas.openxmlformats.org/officeDocument/2006/relationships/hyperlink" Target="http://www.glocom.org/tech_reviews/jt_review/20021113_s48/" TargetMode="Externa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1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hyperlink" Target="https://www.cdc.gov/" TargetMode="External"/><Relationship Id="rId5" Type="http://schemas.openxmlformats.org/officeDocument/2006/relationships/image" Target="../media/image6.png"/><Relationship Id="rId6" Type="http://schemas.openxmlformats.org/officeDocument/2006/relationships/image" Target="../media/image7.jpg"/><Relationship Id="rId1" Type="http://schemas.openxmlformats.org/officeDocument/2006/relationships/slideLayout" Target="../slideLayouts/slideLayout12.xml"/><Relationship Id="rId2" Type="http://schemas.openxmlformats.org/officeDocument/2006/relationships/notesSlide" Target="../notesSlides/notesSlid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 Id="rId3" Type="http://schemas.openxmlformats.org/officeDocument/2006/relationships/hyperlink" Target="https://www.gartner.com/smarterwithgartner/diversity-and-inclusion-build-high-performance-teams"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ww.w3.org/TR/WCAG22/"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hyperlink" Target="https://w3c.github.io/wcag/guidelines/2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9271027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WCAG 2.2</a:t>
            </a:r>
            <a:endParaRPr lang="en-US" dirty="0"/>
          </a:p>
        </p:txBody>
      </p:sp>
      <p:sp>
        <p:nvSpPr>
          <p:cNvPr id="3" name="Rectangle 2"/>
          <p:cNvSpPr/>
          <p:nvPr/>
        </p:nvSpPr>
        <p:spPr>
          <a:xfrm>
            <a:off x="1332411" y="2120950"/>
            <a:ext cx="9366069" cy="3139321"/>
          </a:xfrm>
          <a:prstGeom prst="rect">
            <a:avLst/>
          </a:prstGeom>
        </p:spPr>
        <p:txBody>
          <a:bodyPr wrap="square">
            <a:spAutoFit/>
          </a:bodyPr>
          <a:lstStyle/>
          <a:p>
            <a:r>
              <a:rPr lang="en-US" sz="2800" b="1" dirty="0" smtClean="0"/>
              <a:t>Why the New Version?</a:t>
            </a:r>
          </a:p>
          <a:p>
            <a:endParaRPr lang="en-US" dirty="0" smtClean="0"/>
          </a:p>
          <a:p>
            <a:pPr lvl="1"/>
            <a:r>
              <a:rPr lang="en-US" sz="2400" dirty="0" smtClean="0"/>
              <a:t>Continues the work started in WCAG 2.1</a:t>
            </a:r>
          </a:p>
          <a:p>
            <a:pPr lvl="1"/>
            <a:endParaRPr lang="en-US" sz="2400" dirty="0" smtClean="0"/>
          </a:p>
          <a:p>
            <a:pPr lvl="1"/>
            <a:r>
              <a:rPr lang="en-US" sz="2400" dirty="0" smtClean="0"/>
              <a:t>Improving accessibility guidance for</a:t>
            </a:r>
          </a:p>
          <a:p>
            <a:pPr lvl="1"/>
            <a:endParaRPr lang="en-US" sz="2000" dirty="0" smtClean="0"/>
          </a:p>
          <a:p>
            <a:pPr lvl="2"/>
            <a:r>
              <a:rPr lang="en-US" sz="2000" dirty="0"/>
              <a:t>U</a:t>
            </a:r>
            <a:r>
              <a:rPr lang="en-US" sz="2000" dirty="0" smtClean="0"/>
              <a:t>sers with cognitive or learning disabilities </a:t>
            </a:r>
          </a:p>
          <a:p>
            <a:pPr lvl="2"/>
            <a:r>
              <a:rPr lang="en-US" sz="2000" dirty="0"/>
              <a:t>U</a:t>
            </a:r>
            <a:r>
              <a:rPr lang="en-US" sz="2000" dirty="0" smtClean="0"/>
              <a:t>sers with low vision</a:t>
            </a:r>
          </a:p>
          <a:p>
            <a:pPr lvl="1"/>
            <a:r>
              <a:rPr lang="en-US" sz="2000" dirty="0"/>
              <a:t>	</a:t>
            </a:r>
            <a:r>
              <a:rPr lang="en-US" sz="2000" dirty="0" smtClean="0"/>
              <a:t>All disabled Mobile device users</a:t>
            </a:r>
            <a:endParaRPr lang="en-AU" sz="2000" dirty="0"/>
          </a:p>
        </p:txBody>
      </p:sp>
    </p:spTree>
    <p:extLst>
      <p:ext uri="{BB962C8B-B14F-4D97-AF65-F5344CB8AC3E}">
        <p14:creationId xmlns:p14="http://schemas.microsoft.com/office/powerpoint/2010/main" val="18309429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29640" y="1919605"/>
            <a:ext cx="10515600" cy="1325563"/>
          </a:xfrm>
        </p:spPr>
        <p:txBody>
          <a:bodyPr>
            <a:normAutofit/>
          </a:bodyPr>
          <a:lstStyle/>
          <a:p>
            <a:pPr algn="ctr"/>
            <a:r>
              <a:rPr lang="en-US" dirty="0" smtClean="0"/>
              <a:t>Contact A360 for specific success criteria updates and changes within 2.2</a:t>
            </a:r>
            <a:endParaRPr lang="en-US" dirty="0"/>
          </a:p>
        </p:txBody>
      </p:sp>
      <p:sp>
        <p:nvSpPr>
          <p:cNvPr id="3" name="TextBox 2"/>
          <p:cNvSpPr txBox="1"/>
          <p:nvPr/>
        </p:nvSpPr>
        <p:spPr>
          <a:xfrm>
            <a:off x="4296153" y="3947160"/>
            <a:ext cx="3782574" cy="461665"/>
          </a:xfrm>
          <a:prstGeom prst="rect">
            <a:avLst/>
          </a:prstGeom>
          <a:noFill/>
        </p:spPr>
        <p:txBody>
          <a:bodyPr wrap="none" rtlCol="0">
            <a:spAutoFit/>
          </a:bodyPr>
          <a:lstStyle/>
          <a:p>
            <a:r>
              <a:rPr lang="en-US" sz="2400" smtClean="0"/>
              <a:t>michele@accessible360.com</a:t>
            </a:r>
            <a:endParaRPr lang="en-US" sz="2400"/>
          </a:p>
        </p:txBody>
      </p:sp>
    </p:spTree>
    <p:extLst>
      <p:ext uri="{BB962C8B-B14F-4D97-AF65-F5344CB8AC3E}">
        <p14:creationId xmlns:p14="http://schemas.microsoft.com/office/powerpoint/2010/main" val="817891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1" y="62411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1" y="1791478"/>
            <a:ext cx="10440922" cy="4642259"/>
          </a:xfrm>
        </p:spPr>
        <p:txBody>
          <a:bodyPr/>
          <a:lstStyle/>
          <a:p>
            <a:pPr marL="0" indent="0">
              <a:buNone/>
            </a:pPr>
            <a:r>
              <a:rPr lang="en-US" sz="2800" b="1" dirty="0"/>
              <a:t>2.4.7 Focus Visible</a:t>
            </a:r>
            <a:endParaRPr lang="en-US" sz="2800" dirty="0"/>
          </a:p>
          <a:p>
            <a:pPr lvl="1"/>
            <a:r>
              <a:rPr lang="en-US" sz="2400" b="1" dirty="0"/>
              <a:t>Level A (used to be AA)</a:t>
            </a:r>
            <a:endParaRPr lang="en-US" sz="2400" dirty="0"/>
          </a:p>
          <a:p>
            <a:pPr lvl="1"/>
            <a:r>
              <a:rPr lang="en-US" sz="2400" dirty="0"/>
              <a:t>Any keyboard operable user interface has a mode of operation where the keyboard focus indicator is visible.</a:t>
            </a:r>
          </a:p>
          <a:p>
            <a:endParaRPr lang="en-AU" dirty="0"/>
          </a:p>
        </p:txBody>
      </p:sp>
    </p:spTree>
    <p:extLst>
      <p:ext uri="{BB962C8B-B14F-4D97-AF65-F5344CB8AC3E}">
        <p14:creationId xmlns:p14="http://schemas.microsoft.com/office/powerpoint/2010/main" val="19373379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1" y="62411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1268963"/>
            <a:ext cx="10440922" cy="4642259"/>
          </a:xfrm>
        </p:spPr>
        <p:txBody>
          <a:bodyPr>
            <a:noAutofit/>
          </a:bodyPr>
          <a:lstStyle/>
          <a:p>
            <a:pPr marL="0" indent="0">
              <a:buNone/>
            </a:pPr>
            <a:r>
              <a:rPr lang="en-US" sz="2800" b="1" dirty="0"/>
              <a:t>2.4.11 Focus Appearance (Minimum)</a:t>
            </a:r>
            <a:endParaRPr lang="en-US" dirty="0"/>
          </a:p>
          <a:p>
            <a:pPr lvl="1"/>
            <a:r>
              <a:rPr lang="en-US" sz="2400" b="1" dirty="0"/>
              <a:t>Level AA</a:t>
            </a:r>
            <a:endParaRPr lang="en-US" sz="2000" dirty="0"/>
          </a:p>
          <a:p>
            <a:pPr lvl="1"/>
            <a:r>
              <a:rPr lang="en-US" sz="2400" dirty="0"/>
              <a:t>When user interface components receive keyboard focus, all of the following are true:</a:t>
            </a:r>
          </a:p>
          <a:p>
            <a:pPr lvl="1"/>
            <a:r>
              <a:rPr lang="en-US" sz="2400" dirty="0"/>
              <a:t>Minimum area: The focus indicator area is either: </a:t>
            </a:r>
          </a:p>
          <a:p>
            <a:pPr lvl="2"/>
            <a:r>
              <a:rPr lang="en-US" sz="2000" dirty="0"/>
              <a:t>at least as large as the area of a 1 CSS pixel thick perimeter of the unfocused component;</a:t>
            </a:r>
          </a:p>
          <a:p>
            <a:pPr lvl="2"/>
            <a:r>
              <a:rPr lang="en-US" sz="2000" dirty="0"/>
              <a:t>at least as large as a 4 CSS pixels border along the shortest side of the unfocused component, and no thinner than 2 CSS pixels.</a:t>
            </a:r>
          </a:p>
        </p:txBody>
      </p:sp>
    </p:spTree>
    <p:extLst>
      <p:ext uri="{BB962C8B-B14F-4D97-AF65-F5344CB8AC3E}">
        <p14:creationId xmlns:p14="http://schemas.microsoft.com/office/powerpoint/2010/main" val="6921051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1" y="62411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1268963"/>
            <a:ext cx="10440922" cy="4642259"/>
          </a:xfrm>
        </p:spPr>
        <p:txBody>
          <a:bodyPr>
            <a:noAutofit/>
          </a:bodyPr>
          <a:lstStyle/>
          <a:p>
            <a:pPr marL="0" indent="0">
              <a:buNone/>
            </a:pPr>
            <a:r>
              <a:rPr lang="en-US" sz="2800" b="1" dirty="0"/>
              <a:t>2.4.11 Focus Appearance (Minimum) Cont.</a:t>
            </a:r>
            <a:endParaRPr lang="en-US" dirty="0"/>
          </a:p>
          <a:p>
            <a:pPr lvl="1"/>
            <a:r>
              <a:rPr lang="en-US" sz="2400" dirty="0"/>
              <a:t>Change of contrast: The pixels making up the minimum focus indicator area achieve at least a 3:1 contrast ratio between their colors in the focused and unfocused states.</a:t>
            </a:r>
          </a:p>
          <a:p>
            <a:pPr lvl="1"/>
            <a:r>
              <a:rPr lang="en-US" sz="2400" dirty="0"/>
              <a:t>Adjacent contrast: The pixels in the minimum focus indicator area achieve at least a 3:1 against adjacent colors in the focused component or the minimum focus indicator area has a thickness of at least 2 CSS pixels.</a:t>
            </a:r>
          </a:p>
          <a:p>
            <a:pPr lvl="1"/>
            <a:r>
              <a:rPr lang="en-US" sz="2400" dirty="0"/>
              <a:t>Not fully obscured: The item with focus is not entirely hidden by author-created content.</a:t>
            </a:r>
            <a:endParaRPr lang="en-AU" sz="2400" dirty="0"/>
          </a:p>
        </p:txBody>
      </p:sp>
    </p:spTree>
    <p:extLst>
      <p:ext uri="{BB962C8B-B14F-4D97-AF65-F5344CB8AC3E}">
        <p14:creationId xmlns:p14="http://schemas.microsoft.com/office/powerpoint/2010/main" val="14395549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351" y="624110"/>
            <a:ext cx="10422261"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82351" y="1268963"/>
            <a:ext cx="10422261" cy="5281127"/>
          </a:xfrm>
        </p:spPr>
        <p:txBody>
          <a:bodyPr>
            <a:normAutofit/>
          </a:bodyPr>
          <a:lstStyle/>
          <a:p>
            <a:pPr marL="0" indent="0">
              <a:buNone/>
            </a:pPr>
            <a:r>
              <a:rPr lang="en-US" sz="2800" b="1" dirty="0"/>
              <a:t>2.4.11 Focus Appearance (Minimum) Cont.</a:t>
            </a:r>
            <a:endParaRPr lang="en-US" sz="2800" dirty="0"/>
          </a:p>
          <a:p>
            <a:pPr marL="457200" lvl="1" indent="0">
              <a:buNone/>
            </a:pPr>
            <a:r>
              <a:rPr lang="en-US" sz="2400" b="1" dirty="0"/>
              <a:t>NOTE</a:t>
            </a:r>
            <a:endParaRPr lang="en-US" sz="2400" dirty="0"/>
          </a:p>
          <a:p>
            <a:pPr lvl="1"/>
            <a:r>
              <a:rPr lang="en-US" sz="2400" dirty="0"/>
              <a:t>A keyboard focus indicator which has a pattern or gradient may have parts that do not meet the 3:1 contrast ratio for the change of contrast, as long as an area equal to the minimum does meet the contrast ratio.</a:t>
            </a:r>
          </a:p>
          <a:p>
            <a:pPr marL="457200" lvl="1" indent="0">
              <a:buNone/>
            </a:pPr>
            <a:r>
              <a:rPr lang="en-US" sz="2400" b="1" dirty="0"/>
              <a:t>NOTE</a:t>
            </a:r>
            <a:endParaRPr lang="en-US" sz="2400" dirty="0"/>
          </a:p>
          <a:p>
            <a:pPr lvl="1"/>
            <a:r>
              <a:rPr lang="en-US" sz="2400" dirty="0"/>
              <a:t>If the component has a visible boundary smaller than the hit area, the size measure is taken from the visible boundary.</a:t>
            </a:r>
          </a:p>
          <a:p>
            <a:pPr lvl="1"/>
            <a:r>
              <a:rPr lang="en-US" sz="2400" b="1" dirty="0"/>
              <a:t>Focus indicator area</a:t>
            </a:r>
            <a:endParaRPr lang="en-US" sz="2400" dirty="0"/>
          </a:p>
          <a:p>
            <a:pPr lvl="1"/>
            <a:r>
              <a:rPr lang="en-US" sz="2400" dirty="0"/>
              <a:t>The pixels that are changed to visually indicate when a user interface component is in a focused state.</a:t>
            </a:r>
          </a:p>
          <a:p>
            <a:endParaRPr lang="en-AU" dirty="0"/>
          </a:p>
        </p:txBody>
      </p:sp>
    </p:spTree>
    <p:extLst>
      <p:ext uri="{BB962C8B-B14F-4D97-AF65-F5344CB8AC3E}">
        <p14:creationId xmlns:p14="http://schemas.microsoft.com/office/powerpoint/2010/main" val="1651214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1" y="62411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1268963"/>
            <a:ext cx="10440922" cy="4642259"/>
          </a:xfrm>
        </p:spPr>
        <p:txBody>
          <a:bodyPr>
            <a:normAutofit/>
          </a:bodyPr>
          <a:lstStyle/>
          <a:p>
            <a:pPr marL="0" indent="0">
              <a:buNone/>
            </a:pPr>
            <a:r>
              <a:rPr lang="en-US" sz="2800" b="1" dirty="0"/>
              <a:t>2.4.13 Fixed Reference Points</a:t>
            </a:r>
            <a:endParaRPr lang="en-US" sz="2800" dirty="0"/>
          </a:p>
          <a:p>
            <a:pPr lvl="1"/>
            <a:r>
              <a:rPr lang="en-US" sz="2400" b="1" dirty="0"/>
              <a:t>Level A</a:t>
            </a:r>
            <a:endParaRPr lang="en-US" sz="2400" dirty="0"/>
          </a:p>
          <a:p>
            <a:pPr lvl="1"/>
            <a:r>
              <a:rPr lang="en-US" sz="2400" dirty="0"/>
              <a:t>For web content with page break locators, a mechanism is available to navigate to each locator.</a:t>
            </a:r>
          </a:p>
          <a:p>
            <a:endParaRPr lang="en-AU" sz="2000" dirty="0"/>
          </a:p>
        </p:txBody>
      </p:sp>
    </p:spTree>
    <p:extLst>
      <p:ext uri="{BB962C8B-B14F-4D97-AF65-F5344CB8AC3E}">
        <p14:creationId xmlns:p14="http://schemas.microsoft.com/office/powerpoint/2010/main" val="8785473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0" y="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644854"/>
            <a:ext cx="10440922" cy="6213146"/>
          </a:xfrm>
        </p:spPr>
        <p:txBody>
          <a:bodyPr>
            <a:normAutofit/>
          </a:bodyPr>
          <a:lstStyle/>
          <a:p>
            <a:pPr marL="0" indent="0">
              <a:buNone/>
            </a:pPr>
            <a:r>
              <a:rPr lang="en-US" sz="2800" b="1" dirty="0"/>
              <a:t>2.5.7 Dragging Movements</a:t>
            </a:r>
            <a:endParaRPr lang="en-US" sz="2800" dirty="0"/>
          </a:p>
          <a:p>
            <a:pPr lvl="1"/>
            <a:r>
              <a:rPr lang="en-US" sz="2400" b="1" dirty="0"/>
              <a:t>Level AA</a:t>
            </a:r>
            <a:endParaRPr lang="en-US" sz="2400" dirty="0"/>
          </a:p>
          <a:p>
            <a:pPr lvl="1"/>
            <a:r>
              <a:rPr lang="en-US" sz="2400" dirty="0"/>
              <a:t>All functionality that uses a dragging movement for operation can be operated by a single pointer without dragging, unless dragging is essential.</a:t>
            </a:r>
          </a:p>
          <a:p>
            <a:pPr marL="457200" lvl="1" indent="0">
              <a:buNone/>
            </a:pPr>
            <a:r>
              <a:rPr lang="en-US" sz="2400" b="1" dirty="0"/>
              <a:t>NOTE</a:t>
            </a:r>
            <a:endParaRPr lang="en-US" sz="2400" dirty="0"/>
          </a:p>
          <a:p>
            <a:pPr lvl="1"/>
            <a:r>
              <a:rPr lang="en-US" sz="2400" dirty="0"/>
              <a:t>This requirement applies to web content that interprets pointer actions (i.e. this does not apply to actions that are required to operate the user agent or assistive technology).</a:t>
            </a:r>
          </a:p>
          <a:p>
            <a:pPr lvl="1"/>
            <a:r>
              <a:rPr lang="en-US" sz="2400" b="1" dirty="0"/>
              <a:t>Reasoning</a:t>
            </a:r>
            <a:endParaRPr lang="en-US" sz="2400" dirty="0"/>
          </a:p>
          <a:p>
            <a:pPr lvl="1"/>
            <a:r>
              <a:rPr lang="en-US" sz="2400" dirty="0"/>
              <a:t>Some people cannot perform dragging motions in a precise manner. Others use a specialized or adapted input device such as a head pointer, eye-gaze system, or speech-controlled mouse emulator, which makes dragging cumbersome, error-prone, or outright impossible.</a:t>
            </a:r>
          </a:p>
          <a:p>
            <a:endParaRPr lang="en-AU" dirty="0"/>
          </a:p>
        </p:txBody>
      </p:sp>
    </p:spTree>
    <p:extLst>
      <p:ext uri="{BB962C8B-B14F-4D97-AF65-F5344CB8AC3E}">
        <p14:creationId xmlns:p14="http://schemas.microsoft.com/office/powerpoint/2010/main" val="21345441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351" y="1"/>
            <a:ext cx="10422261"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82351" y="1063691"/>
            <a:ext cx="10422261" cy="5523722"/>
          </a:xfrm>
        </p:spPr>
        <p:txBody>
          <a:bodyPr>
            <a:normAutofit/>
          </a:bodyPr>
          <a:lstStyle/>
          <a:p>
            <a:pPr marL="0" indent="0">
              <a:buNone/>
            </a:pPr>
            <a:r>
              <a:rPr lang="en-US" sz="2800" b="1" dirty="0"/>
              <a:t>2.5.8 Pointer Target Spacing</a:t>
            </a:r>
            <a:endParaRPr lang="en-US" sz="2800" dirty="0"/>
          </a:p>
          <a:p>
            <a:pPr lvl="1"/>
            <a:r>
              <a:rPr lang="en-US" sz="2400" b="1" dirty="0"/>
              <a:t>Level AA</a:t>
            </a:r>
            <a:endParaRPr lang="en-US" sz="2400" dirty="0"/>
          </a:p>
          <a:p>
            <a:pPr lvl="1"/>
            <a:r>
              <a:rPr lang="en-US" sz="2400" dirty="0"/>
              <a:t>For each target, there is an area with a width and height of at least 44 CSS pixels that includes it, and no other targets, except when:</a:t>
            </a:r>
          </a:p>
          <a:p>
            <a:pPr lvl="1"/>
            <a:r>
              <a:rPr lang="en-US" sz="2400" dirty="0"/>
              <a:t>Enlarge: A mechanism is available to change the CSS pixel size of each target, or its spacing, so there is an area with a width and height of at least 44 CSS pixels that includes it, and no other targets;</a:t>
            </a:r>
          </a:p>
          <a:p>
            <a:pPr lvl="1"/>
            <a:r>
              <a:rPr lang="en-US" sz="2400" dirty="0"/>
              <a:t>Inline: The target is in a sentence or block of text;</a:t>
            </a:r>
          </a:p>
          <a:p>
            <a:pPr lvl="1"/>
            <a:r>
              <a:rPr lang="en-US" sz="2400" dirty="0"/>
              <a:t>User agent: The size of the target is controlled by the user agent and is not modified by the author;</a:t>
            </a:r>
          </a:p>
          <a:p>
            <a:pPr lvl="1"/>
            <a:r>
              <a:rPr lang="en-US" sz="2400" dirty="0"/>
              <a:t>Essential: A particular presentation of the target is essential to the information being conveyed.</a:t>
            </a:r>
          </a:p>
          <a:p>
            <a:endParaRPr lang="en-AU" dirty="0"/>
          </a:p>
        </p:txBody>
      </p:sp>
    </p:spTree>
    <p:extLst>
      <p:ext uri="{BB962C8B-B14F-4D97-AF65-F5344CB8AC3E}">
        <p14:creationId xmlns:p14="http://schemas.microsoft.com/office/powerpoint/2010/main" val="156851682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0" y="37321"/>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682174"/>
            <a:ext cx="10440922" cy="6175825"/>
          </a:xfrm>
        </p:spPr>
        <p:txBody>
          <a:bodyPr>
            <a:noAutofit/>
          </a:bodyPr>
          <a:lstStyle/>
          <a:p>
            <a:pPr marL="0" indent="0">
              <a:buNone/>
            </a:pPr>
            <a:r>
              <a:rPr lang="en-US" sz="2800" b="1" dirty="0"/>
              <a:t>3.2.6 Findable Help</a:t>
            </a:r>
            <a:endParaRPr lang="en-US" sz="2800" dirty="0"/>
          </a:p>
          <a:p>
            <a:pPr lvl="1"/>
            <a:r>
              <a:rPr lang="en-US" sz="2400" b="1" dirty="0"/>
              <a:t>Level A</a:t>
            </a:r>
            <a:endParaRPr lang="en-US" sz="2400" dirty="0"/>
          </a:p>
          <a:p>
            <a:pPr lvl="1"/>
            <a:r>
              <a:rPr lang="en-US" sz="2400" dirty="0"/>
              <a:t>For single page Web applications or any set of Web pages, if one or more of the following ways of finding help is supported, then access to at least one way of finding help is included in the same relative order on each page:</a:t>
            </a:r>
          </a:p>
          <a:p>
            <a:pPr lvl="1"/>
            <a:r>
              <a:rPr lang="en-US" sz="2400" dirty="0"/>
              <a:t>Human contact details;</a:t>
            </a:r>
          </a:p>
          <a:p>
            <a:pPr lvl="1"/>
            <a:r>
              <a:rPr lang="en-US" sz="2400" dirty="0"/>
              <a:t>Human contact mechanism;</a:t>
            </a:r>
          </a:p>
          <a:p>
            <a:pPr lvl="1"/>
            <a:r>
              <a:rPr lang="en-US" sz="2400" dirty="0"/>
              <a:t>Self-help option;</a:t>
            </a:r>
          </a:p>
          <a:p>
            <a:pPr lvl="1"/>
            <a:r>
              <a:rPr lang="en-US" sz="2400" dirty="0"/>
              <a:t>A fully automated contact mechanism.</a:t>
            </a:r>
          </a:p>
          <a:p>
            <a:pPr marL="457200" lvl="1" indent="0">
              <a:buNone/>
            </a:pPr>
            <a:r>
              <a:rPr lang="en-US" sz="2400" b="1" dirty="0"/>
              <a:t>NOTE</a:t>
            </a:r>
            <a:endParaRPr lang="en-US" sz="2400" dirty="0"/>
          </a:p>
          <a:p>
            <a:pPr lvl="1"/>
            <a:r>
              <a:rPr lang="en-US" sz="2400" dirty="0"/>
              <a:t>Access to help mechanisms may be provided directly on the page, or may be provided via a direct link to a different page containing the information</a:t>
            </a:r>
            <a:endParaRPr lang="en-AU" sz="2400" dirty="0"/>
          </a:p>
        </p:txBody>
      </p:sp>
    </p:spTree>
    <p:extLst>
      <p:ext uri="{BB962C8B-B14F-4D97-AF65-F5344CB8AC3E}">
        <p14:creationId xmlns:p14="http://schemas.microsoft.com/office/powerpoint/2010/main" val="17005612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269"/>
        <p:cNvGrpSpPr/>
        <p:nvPr/>
      </p:nvGrpSpPr>
      <p:grpSpPr>
        <a:xfrm>
          <a:off x="0" y="0"/>
          <a:ext cx="0" cy="0"/>
          <a:chOff x="0" y="0"/>
          <a:chExt cx="0" cy="0"/>
        </a:xfrm>
      </p:grpSpPr>
      <p:sp>
        <p:nvSpPr>
          <p:cNvPr id="2" name="Rectangle 1"/>
          <p:cNvSpPr/>
          <p:nvPr/>
        </p:nvSpPr>
        <p:spPr>
          <a:xfrm>
            <a:off x="92" y="10485"/>
            <a:ext cx="12191999" cy="68580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0" name="Google Shape;270;p1"/>
          <p:cNvSpPr txBox="1">
            <a:spLocks noGrp="1"/>
          </p:cNvSpPr>
          <p:nvPr>
            <p:ph type="body" idx="1"/>
          </p:nvPr>
        </p:nvSpPr>
        <p:spPr>
          <a:xfrm>
            <a:off x="8457293" y="5233947"/>
            <a:ext cx="3352800" cy="1416140"/>
          </a:xfrm>
          <a:prstGeom prst="rect">
            <a:avLst/>
          </a:prstGeom>
          <a:noFill/>
          <a:ln>
            <a:noFill/>
          </a:ln>
        </p:spPr>
        <p:txBody>
          <a:bodyPr spcFirstLastPara="1" vert="horz" wrap="square" lIns="91400" tIns="45700" rIns="91400" bIns="45700" rtlCol="0" anchor="t" anchorCtr="0">
            <a:noAutofit/>
          </a:bodyPr>
          <a:lstStyle/>
          <a:p>
            <a:pPr marL="0" indent="0">
              <a:lnSpc>
                <a:spcPct val="100000"/>
              </a:lnSpc>
              <a:spcBef>
                <a:spcPts val="0"/>
              </a:spcBef>
              <a:buClr>
                <a:schemeClr val="lt1"/>
              </a:buClr>
              <a:buSzPts val="1800"/>
            </a:pPr>
            <a:r>
              <a:rPr lang="en-US" sz="2400" dirty="0" smtClean="0">
                <a:solidFill>
                  <a:schemeClr val="lt1"/>
                </a:solidFill>
              </a:rPr>
              <a:t>Michele Landis</a:t>
            </a:r>
          </a:p>
          <a:p>
            <a:pPr marL="0" indent="0">
              <a:lnSpc>
                <a:spcPct val="100000"/>
              </a:lnSpc>
              <a:spcBef>
                <a:spcPts val="0"/>
              </a:spcBef>
              <a:buClr>
                <a:schemeClr val="lt1"/>
              </a:buClr>
              <a:buSzPts val="1800"/>
            </a:pPr>
            <a:endParaRPr lang="en-US" sz="1400" dirty="0">
              <a:solidFill>
                <a:schemeClr val="lt1"/>
              </a:solidFill>
            </a:endParaRPr>
          </a:p>
          <a:p>
            <a:pPr marL="0" indent="0">
              <a:lnSpc>
                <a:spcPct val="100000"/>
              </a:lnSpc>
              <a:spcBef>
                <a:spcPts val="0"/>
              </a:spcBef>
              <a:buClr>
                <a:schemeClr val="lt1"/>
              </a:buClr>
              <a:buSzPts val="1800"/>
            </a:pPr>
            <a:r>
              <a:rPr lang="en-US" sz="2400" dirty="0" smtClean="0">
                <a:solidFill>
                  <a:schemeClr val="lt1"/>
                </a:solidFill>
              </a:rPr>
              <a:t>March 18, 2021</a:t>
            </a:r>
            <a:endParaRPr lang="en-US" sz="2400" dirty="0">
              <a:solidFill>
                <a:schemeClr val="lt1"/>
              </a:solidFill>
            </a:endParaRPr>
          </a:p>
          <a:p>
            <a:pPr marL="0" indent="0">
              <a:lnSpc>
                <a:spcPct val="100000"/>
              </a:lnSpc>
              <a:spcBef>
                <a:spcPts val="0"/>
              </a:spcBef>
              <a:buClr>
                <a:schemeClr val="lt1"/>
              </a:buClr>
              <a:buSzPts val="1800"/>
            </a:pPr>
            <a:endParaRPr dirty="0"/>
          </a:p>
        </p:txBody>
      </p:sp>
      <p:sp>
        <p:nvSpPr>
          <p:cNvPr id="271" name="Google Shape;271;p1"/>
          <p:cNvSpPr txBox="1">
            <a:spLocks noGrp="1"/>
          </p:cNvSpPr>
          <p:nvPr>
            <p:ph type="title"/>
          </p:nvPr>
        </p:nvSpPr>
        <p:spPr>
          <a:xfrm>
            <a:off x="8429324" y="2660685"/>
            <a:ext cx="3352800" cy="828285"/>
          </a:xfrm>
          <a:prstGeom prst="rect">
            <a:avLst/>
          </a:prstGeom>
          <a:noFill/>
          <a:ln>
            <a:noFill/>
          </a:ln>
        </p:spPr>
        <p:txBody>
          <a:bodyPr spcFirstLastPara="1" vert="horz" wrap="square" lIns="91400" tIns="45700" rIns="91400" bIns="45700" rtlCol="0" anchor="ctr" anchorCtr="0">
            <a:noAutofit/>
          </a:bodyPr>
          <a:lstStyle/>
          <a:p>
            <a:pPr>
              <a:buClr>
                <a:srgbClr val="FFFFFF"/>
              </a:buClr>
              <a:buSzPts val="2520"/>
            </a:pPr>
            <a:r>
              <a:rPr lang="en-US" sz="3360" smtClean="0">
                <a:solidFill>
                  <a:srgbClr val="FFFFFF"/>
                </a:solidFill>
              </a:rPr>
              <a:t>GLOBAL </a:t>
            </a:r>
            <a:r>
              <a:rPr lang="en-US" sz="3360" dirty="0">
                <a:solidFill>
                  <a:srgbClr val="FFFFFF"/>
                </a:solidFill>
              </a:rPr>
              <a:t>ACCESSIBILITY</a:t>
            </a:r>
            <a:endParaRPr dirty="0"/>
          </a:p>
        </p:txBody>
      </p:sp>
      <p:sp>
        <p:nvSpPr>
          <p:cNvPr id="272" name="Google Shape;272;p1"/>
          <p:cNvSpPr/>
          <p:nvPr/>
        </p:nvSpPr>
        <p:spPr>
          <a:xfrm>
            <a:off x="609600" y="4546600"/>
            <a:ext cx="1728000" cy="1728000"/>
          </a:xfrm>
          <a:prstGeom prst="ellipse">
            <a:avLst/>
          </a:prstGeom>
          <a:noFill/>
          <a:ln w="38100" cap="flat" cmpd="sng">
            <a:solidFill>
              <a:schemeClr val="lt2"/>
            </a:solidFill>
            <a:prstDash val="solid"/>
            <a:round/>
            <a:headEnd type="none" w="sm" len="sm"/>
            <a:tailEnd type="none" w="sm" len="sm"/>
          </a:ln>
          <a:effectLst>
            <a:outerShdw blurRad="40000" dist="23000" dir="5400000" rotWithShape="0">
              <a:srgbClr val="000000">
                <a:alpha val="34117"/>
              </a:srgbClr>
            </a:outerShdw>
          </a:effectLst>
        </p:spPr>
        <p:txBody>
          <a:bodyPr spcFirstLastPara="1" wrap="square" lIns="121867" tIns="60933" rIns="121867" bIns="60933" anchor="ctr" anchorCtr="0">
            <a:noAutofit/>
          </a:bodyPr>
          <a:lstStyle/>
          <a:p>
            <a:pPr algn="ctr">
              <a:buClr>
                <a:srgbClr val="000000"/>
              </a:buClr>
              <a:buSzPts val="2400"/>
            </a:pPr>
            <a:endParaRPr sz="3200">
              <a:solidFill>
                <a:schemeClr val="lt1"/>
              </a:solidFill>
              <a:latin typeface="Roboto Light"/>
              <a:ea typeface="Roboto Light"/>
              <a:cs typeface="Roboto Light"/>
              <a:sym typeface="Roboto Light"/>
            </a:endParaRPr>
          </a:p>
        </p:txBody>
      </p:sp>
      <p:sp>
        <p:nvSpPr>
          <p:cNvPr id="273" name="Google Shape;273;p1"/>
          <p:cNvSpPr txBox="1"/>
          <p:nvPr/>
        </p:nvSpPr>
        <p:spPr>
          <a:xfrm>
            <a:off x="1047445" y="5143909"/>
            <a:ext cx="871339" cy="533515"/>
          </a:xfrm>
          <a:prstGeom prst="rect">
            <a:avLst/>
          </a:prstGeom>
          <a:noFill/>
          <a:ln>
            <a:noFill/>
          </a:ln>
        </p:spPr>
        <p:txBody>
          <a:bodyPr spcFirstLastPara="1" wrap="square" lIns="121867" tIns="60933" rIns="121867" bIns="60933" anchor="t" anchorCtr="0">
            <a:noAutofit/>
          </a:bodyPr>
          <a:lstStyle/>
          <a:p>
            <a:pPr algn="ctr">
              <a:buClr>
                <a:srgbClr val="000000"/>
              </a:buClr>
              <a:buSzPts val="2000"/>
            </a:pPr>
            <a:r>
              <a:rPr lang="en-US" sz="2667">
                <a:solidFill>
                  <a:schemeClr val="lt2"/>
                </a:solidFill>
                <a:latin typeface="Roboto Light"/>
                <a:ea typeface="Roboto Light"/>
                <a:cs typeface="Roboto Light"/>
                <a:sym typeface="Roboto Light"/>
              </a:rPr>
              <a:t>PPT</a:t>
            </a:r>
            <a:endParaRPr sz="1867">
              <a:solidFill>
                <a:srgbClr val="000000"/>
              </a:solidFill>
              <a:latin typeface="Arial"/>
              <a:ea typeface="Arial"/>
              <a:cs typeface="Arial"/>
              <a:sym typeface="Arial"/>
            </a:endParaRPr>
          </a:p>
        </p:txBody>
      </p:sp>
      <p:pic>
        <p:nvPicPr>
          <p:cNvPr id="274" name="Google Shape;274;p1"/>
          <p:cNvPicPr preferRelativeResize="0">
            <a:picLocks noGrp="1"/>
          </p:cNvPicPr>
          <p:nvPr>
            <p:ph type="pic" idx="3"/>
          </p:nvPr>
        </p:nvPicPr>
        <p:blipFill rotWithShape="1">
          <a:blip r:embed="rId3">
            <a:alphaModFix/>
          </a:blip>
          <a:srcRect t="9550" b="9549"/>
          <a:stretch/>
        </p:blipFill>
        <p:spPr>
          <a:xfrm>
            <a:off x="8062352" y="10485"/>
            <a:ext cx="4129739" cy="2581087"/>
          </a:xfrm>
          <a:prstGeom prst="rect">
            <a:avLst/>
          </a:prstGeom>
          <a:noFill/>
          <a:ln>
            <a:noFill/>
          </a:ln>
        </p:spPr>
      </p:pic>
      <p:pic>
        <p:nvPicPr>
          <p:cNvPr id="275" name="Google Shape;275;p1" descr="Productive work desk with laptop, pens, and workers collaborating; text: International Association of Accessibility Professionals"/>
          <p:cNvPicPr preferRelativeResize="0">
            <a:picLocks noGrp="1"/>
          </p:cNvPicPr>
          <p:nvPr>
            <p:ph type="pic" idx="2"/>
          </p:nvPr>
        </p:nvPicPr>
        <p:blipFill rotWithShape="1">
          <a:blip r:embed="rId4">
            <a:alphaModFix/>
          </a:blip>
          <a:srcRect/>
          <a:stretch/>
        </p:blipFill>
        <p:spPr>
          <a:xfrm>
            <a:off x="-14209" y="10485"/>
            <a:ext cx="8033657" cy="6858000"/>
          </a:xfrm>
          <a:prstGeom prst="rect">
            <a:avLst/>
          </a:prstGeom>
          <a:solidFill>
            <a:schemeClr val="dk2"/>
          </a:solidFill>
          <a:ln>
            <a:noFill/>
          </a:ln>
        </p:spPr>
      </p:pic>
      <p:pic>
        <p:nvPicPr>
          <p:cNvPr id="276" name="Google Shape;276;p1"/>
          <p:cNvPicPr preferRelativeResize="0"/>
          <p:nvPr/>
        </p:nvPicPr>
        <p:blipFill rotWithShape="1">
          <a:blip r:embed="rId5">
            <a:alphaModFix/>
          </a:blip>
          <a:srcRect/>
          <a:stretch/>
        </p:blipFill>
        <p:spPr>
          <a:xfrm>
            <a:off x="199724" y="5981845"/>
            <a:ext cx="1950885" cy="807117"/>
          </a:xfrm>
          <a:prstGeom prst="rect">
            <a:avLst/>
          </a:prstGeom>
          <a:noFill/>
          <a:ln>
            <a:noFill/>
          </a:ln>
        </p:spPr>
      </p:pic>
      <p:pic>
        <p:nvPicPr>
          <p:cNvPr id="1026" name="Picture 2" descr="Play Media | Best Closed Captioning Service &amp; Acces"/>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002619" y="4680358"/>
            <a:ext cx="3552779" cy="355277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388162"/>
      </p:ext>
    </p:extLst>
  </p:cSld>
  <p:clrMapOvr>
    <a:masterClrMapping/>
  </p:clrMapOvr>
  <mc:AlternateContent xmlns:mc="http://schemas.openxmlformats.org/markup-compatibility/2006" xmlns:p14="http://schemas.microsoft.com/office/powerpoint/2010/main">
    <mc:Choice Requires="p14">
      <p:transition spd="slow" p14:dur="3400">
        <p:fade thruBlk="1"/>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271"/>
                                        </p:tgtEl>
                                        <p:attrNameLst>
                                          <p:attrName>style.visibility</p:attrName>
                                        </p:attrNameLst>
                                      </p:cBhvr>
                                      <p:to>
                                        <p:strVal val="visible"/>
                                      </p:to>
                                    </p:set>
                                    <p:animEffect transition="in" filter="fade">
                                      <p:cBhvr>
                                        <p:cTn id="7" dur="500"/>
                                        <p:tgtEl>
                                          <p:spTgt spid="271"/>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270">
                                            <p:txEl>
                                              <p:pRg st="0" end="0"/>
                                            </p:txEl>
                                          </p:spTgt>
                                        </p:tgtEl>
                                        <p:attrNameLst>
                                          <p:attrName>style.visibility</p:attrName>
                                        </p:attrNameLst>
                                      </p:cBhvr>
                                      <p:to>
                                        <p:strVal val="visible"/>
                                      </p:to>
                                    </p:set>
                                    <p:animEffect transition="in" filter="fade">
                                      <p:cBhvr>
                                        <p:cTn id="11" dur="500"/>
                                        <p:tgtEl>
                                          <p:spTgt spid="270">
                                            <p:txEl>
                                              <p:pRg st="0" end="0"/>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270">
                                            <p:txEl>
                                              <p:pRg st="2" end="2"/>
                                            </p:txEl>
                                          </p:spTgt>
                                        </p:tgtEl>
                                        <p:attrNameLst>
                                          <p:attrName>style.visibility</p:attrName>
                                        </p:attrNameLst>
                                      </p:cBhvr>
                                      <p:to>
                                        <p:strVal val="visible"/>
                                      </p:to>
                                    </p:set>
                                    <p:animEffect transition="in" filter="fade">
                                      <p:cBhvr>
                                        <p:cTn id="15" dur="500"/>
                                        <p:tgtEl>
                                          <p:spTgt spid="270">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272"/>
                                        </p:tgtEl>
                                        <p:attrNameLst>
                                          <p:attrName>style.visibility</p:attrName>
                                        </p:attrNameLst>
                                      </p:cBhvr>
                                      <p:to>
                                        <p:strVal val="visible"/>
                                      </p:to>
                                    </p:set>
                                    <p:animEffect transition="in" filter="fade">
                                      <p:cBhvr>
                                        <p:cTn id="19" dur="2500"/>
                                        <p:tgtEl>
                                          <p:spTgt spid="272"/>
                                        </p:tgtEl>
                                      </p:cBhvr>
                                    </p:animEffect>
                                  </p:childTnLst>
                                </p:cTn>
                              </p:par>
                              <p:par>
                                <p:cTn id="20" presetID="10" presetClass="entr" presetSubtype="0" fill="hold" nodeType="withEffect">
                                  <p:stCondLst>
                                    <p:cond delay="0"/>
                                  </p:stCondLst>
                                  <p:childTnLst>
                                    <p:set>
                                      <p:cBhvr>
                                        <p:cTn id="21" dur="1" fill="hold">
                                          <p:stCondLst>
                                            <p:cond delay="0"/>
                                          </p:stCondLst>
                                        </p:cTn>
                                        <p:tgtEl>
                                          <p:spTgt spid="273"/>
                                        </p:tgtEl>
                                        <p:attrNameLst>
                                          <p:attrName>style.visibility</p:attrName>
                                        </p:attrNameLst>
                                      </p:cBhvr>
                                      <p:to>
                                        <p:strVal val="visible"/>
                                      </p:to>
                                    </p:set>
                                    <p:animEffect transition="in" filter="fade">
                                      <p:cBhvr>
                                        <p:cTn id="22" dur="3000"/>
                                        <p:tgtEl>
                                          <p:spTgt spid="27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351" y="18661"/>
            <a:ext cx="10422261"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82351" y="503853"/>
            <a:ext cx="10422261" cy="6354147"/>
          </a:xfrm>
        </p:spPr>
        <p:txBody>
          <a:bodyPr>
            <a:normAutofit/>
          </a:bodyPr>
          <a:lstStyle/>
          <a:p>
            <a:pPr marL="0" indent="0">
              <a:buNone/>
            </a:pPr>
            <a:r>
              <a:rPr lang="en-US" sz="2800" b="1" dirty="0"/>
              <a:t>3.2.7 Visible Controls</a:t>
            </a:r>
            <a:endParaRPr lang="en-US" sz="2800" dirty="0"/>
          </a:p>
          <a:p>
            <a:pPr lvl="1"/>
            <a:r>
              <a:rPr lang="en-US" sz="2400" b="1" dirty="0"/>
              <a:t>Level AA</a:t>
            </a:r>
            <a:endParaRPr lang="en-US" sz="2400" dirty="0"/>
          </a:p>
          <a:p>
            <a:pPr lvl="1"/>
            <a:r>
              <a:rPr lang="en-US" sz="2400" dirty="0"/>
              <a:t>Where receiving pointer hover or keyboard focus triggers user interface components to be visible, information needed to identify that user interface components are available is visible, except when:</a:t>
            </a:r>
          </a:p>
          <a:p>
            <a:pPr lvl="1"/>
            <a:r>
              <a:rPr lang="en-US" sz="2400" dirty="0"/>
              <a:t>The information needed to identify the user interface components is available through an equivalent component that is visible on the same page or on a different step in a multi-step process without requiring pointer hover or keyboard focus;</a:t>
            </a:r>
          </a:p>
          <a:p>
            <a:pPr lvl="1"/>
            <a:r>
              <a:rPr lang="en-US" sz="2400" dirty="0"/>
              <a:t>The component is provided specifically to enhance the experience for keyboard navigation;</a:t>
            </a:r>
          </a:p>
          <a:p>
            <a:pPr lvl="1"/>
            <a:r>
              <a:rPr lang="en-US" sz="2400" dirty="0"/>
              <a:t>A mechanism is available to make the information persistently visible;</a:t>
            </a:r>
          </a:p>
          <a:p>
            <a:pPr lvl="1"/>
            <a:r>
              <a:rPr lang="en-US" sz="2400" dirty="0"/>
              <a:t>Hiding the information needed to identify the component is essential.</a:t>
            </a:r>
          </a:p>
          <a:p>
            <a:endParaRPr lang="en-AU" dirty="0"/>
          </a:p>
        </p:txBody>
      </p:sp>
    </p:spTree>
    <p:extLst>
      <p:ext uri="{BB962C8B-B14F-4D97-AF65-F5344CB8AC3E}">
        <p14:creationId xmlns:p14="http://schemas.microsoft.com/office/powerpoint/2010/main" val="47342377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351" y="624110"/>
            <a:ext cx="10422261"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82351" y="1268963"/>
            <a:ext cx="10422261" cy="5589037"/>
          </a:xfrm>
        </p:spPr>
        <p:txBody>
          <a:bodyPr>
            <a:normAutofit/>
          </a:bodyPr>
          <a:lstStyle/>
          <a:p>
            <a:pPr marL="0" indent="0">
              <a:buNone/>
            </a:pPr>
            <a:r>
              <a:rPr lang="en-US" sz="2800" b="1" dirty="0"/>
              <a:t>3.2.7 Visible Controls Cont.</a:t>
            </a:r>
            <a:endParaRPr lang="en-US" sz="2800" dirty="0"/>
          </a:p>
          <a:p>
            <a:pPr marL="457200" lvl="1" indent="0">
              <a:buNone/>
            </a:pPr>
            <a:r>
              <a:rPr lang="en-US" sz="2400" b="1" dirty="0"/>
              <a:t>NOTE</a:t>
            </a:r>
            <a:endParaRPr lang="en-US" sz="2400" dirty="0"/>
          </a:p>
          <a:p>
            <a:pPr lvl="1"/>
            <a:r>
              <a:rPr lang="en-US" sz="2400" dirty="0"/>
              <a:t>User interface components can be available through other visible components such as sub-menus, edit buttons, tabs, or thumbnails of media.</a:t>
            </a:r>
          </a:p>
          <a:p>
            <a:endParaRPr lang="en-AU" dirty="0"/>
          </a:p>
        </p:txBody>
      </p:sp>
    </p:spTree>
    <p:extLst>
      <p:ext uri="{BB962C8B-B14F-4D97-AF65-F5344CB8AC3E}">
        <p14:creationId xmlns:p14="http://schemas.microsoft.com/office/powerpoint/2010/main" val="4064574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1268963"/>
            <a:ext cx="10440922" cy="4642259"/>
          </a:xfrm>
        </p:spPr>
        <p:txBody>
          <a:bodyPr>
            <a:normAutofit/>
          </a:bodyPr>
          <a:lstStyle/>
          <a:p>
            <a:pPr marL="0" indent="0">
              <a:buNone/>
            </a:pPr>
            <a:r>
              <a:rPr lang="en-US" sz="2800" b="1" dirty="0"/>
              <a:t>3.3.7 Accessible Authentication</a:t>
            </a:r>
            <a:endParaRPr lang="en-US" sz="2800" dirty="0"/>
          </a:p>
          <a:p>
            <a:pPr lvl="1"/>
            <a:r>
              <a:rPr lang="en-US" sz="2400" b="1" dirty="0"/>
              <a:t>Level A</a:t>
            </a:r>
            <a:endParaRPr lang="en-US" sz="2400" dirty="0"/>
          </a:p>
          <a:p>
            <a:pPr lvl="1"/>
            <a:r>
              <a:rPr lang="en-US" sz="2400" dirty="0"/>
              <a:t>For each step in an authentication process that relies on a cognitive function test, at least one other authentication method is available that does not rely on a cognitive function test, or a mechanism is available to assist the user in completing the cognitive function test.</a:t>
            </a:r>
          </a:p>
          <a:p>
            <a:pPr marL="457200" lvl="1" indent="0">
              <a:buNone/>
            </a:pPr>
            <a:r>
              <a:rPr lang="en-US" sz="2400" b="1" dirty="0"/>
              <a:t>NOTE</a:t>
            </a:r>
            <a:endParaRPr lang="en-US" sz="2400" dirty="0"/>
          </a:p>
          <a:p>
            <a:pPr lvl="1"/>
            <a:r>
              <a:rPr lang="en-US" sz="2400" dirty="0"/>
              <a:t>Examples of mechanisms include: 1) support for password entry by password managers to address the memorization cognitive function test, and 2) copy and paste to help address transcription cognitive function test.</a:t>
            </a:r>
          </a:p>
          <a:p>
            <a:pPr lvl="1"/>
            <a:endParaRPr lang="en-AU" dirty="0"/>
          </a:p>
        </p:txBody>
      </p:sp>
    </p:spTree>
    <p:extLst>
      <p:ext uri="{BB962C8B-B14F-4D97-AF65-F5344CB8AC3E}">
        <p14:creationId xmlns:p14="http://schemas.microsoft.com/office/powerpoint/2010/main" val="18543567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3690" y="0"/>
            <a:ext cx="10440922"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63690" y="644853"/>
            <a:ext cx="10440922" cy="5942559"/>
          </a:xfrm>
        </p:spPr>
        <p:txBody>
          <a:bodyPr>
            <a:noAutofit/>
          </a:bodyPr>
          <a:lstStyle/>
          <a:p>
            <a:pPr marL="0" indent="0">
              <a:buNone/>
            </a:pPr>
            <a:r>
              <a:rPr lang="en-US" sz="2800" b="1" dirty="0"/>
              <a:t>3.3.7 Accessible Authentication Cont.</a:t>
            </a:r>
            <a:endParaRPr lang="en-US" sz="2800" dirty="0"/>
          </a:p>
          <a:p>
            <a:pPr lvl="1"/>
            <a:r>
              <a:rPr lang="en-US" sz="2400" b="1" dirty="0"/>
              <a:t>Cognitive function test</a:t>
            </a:r>
            <a:endParaRPr lang="en-US" sz="2400" dirty="0"/>
          </a:p>
          <a:p>
            <a:pPr lvl="1"/>
            <a:r>
              <a:rPr lang="en-US" sz="2400" dirty="0"/>
              <a:t>A task that requires the user to remember, manipulate, or transcribe information. Examples include, but are not limited to:</a:t>
            </a:r>
          </a:p>
          <a:p>
            <a:pPr lvl="1"/>
            <a:r>
              <a:rPr lang="en-US" sz="2400" dirty="0"/>
              <a:t>memorization, such as remembering a username, password, set of characters, images, or patterns. The common identifiers name, e-mail, and phone number are not considered cognitive function tests as they are personal to the user and consistent across websites;</a:t>
            </a:r>
          </a:p>
          <a:p>
            <a:pPr lvl="1"/>
            <a:r>
              <a:rPr lang="en-US" sz="2400" dirty="0"/>
              <a:t>transcription, such as typing in characters;</a:t>
            </a:r>
          </a:p>
          <a:p>
            <a:pPr lvl="1"/>
            <a:r>
              <a:rPr lang="en-US" sz="2400" dirty="0"/>
              <a:t>use of correct spelling;</a:t>
            </a:r>
          </a:p>
          <a:p>
            <a:pPr lvl="1"/>
            <a:r>
              <a:rPr lang="en-US" sz="2400" dirty="0"/>
              <a:t>performance of calculations;</a:t>
            </a:r>
          </a:p>
          <a:p>
            <a:pPr lvl="1"/>
            <a:r>
              <a:rPr lang="en-US" sz="2400" dirty="0"/>
              <a:t>solving of puzzles.</a:t>
            </a:r>
          </a:p>
        </p:txBody>
      </p:sp>
    </p:spTree>
    <p:extLst>
      <p:ext uri="{BB962C8B-B14F-4D97-AF65-F5344CB8AC3E}">
        <p14:creationId xmlns:p14="http://schemas.microsoft.com/office/powerpoint/2010/main" val="6186011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82351" y="624110"/>
            <a:ext cx="10422261" cy="644853"/>
          </a:xfrm>
        </p:spPr>
        <p:txBody>
          <a:bodyPr>
            <a:normAutofit fontScale="90000"/>
          </a:bodyPr>
          <a:lstStyle/>
          <a:p>
            <a:pPr algn="ctr"/>
            <a:r>
              <a:rPr lang="en-US" b="1" dirty="0"/>
              <a:t>WCAG 2.2</a:t>
            </a:r>
            <a:endParaRPr lang="en-AU" dirty="0"/>
          </a:p>
        </p:txBody>
      </p:sp>
      <p:sp>
        <p:nvSpPr>
          <p:cNvPr id="3" name="Content Placeholder 2"/>
          <p:cNvSpPr>
            <a:spLocks noGrp="1"/>
          </p:cNvSpPr>
          <p:nvPr>
            <p:ph idx="1"/>
          </p:nvPr>
        </p:nvSpPr>
        <p:spPr>
          <a:xfrm>
            <a:off x="1082351" y="1268963"/>
            <a:ext cx="10422261" cy="5589037"/>
          </a:xfrm>
        </p:spPr>
        <p:txBody>
          <a:bodyPr>
            <a:noAutofit/>
          </a:bodyPr>
          <a:lstStyle/>
          <a:p>
            <a:pPr marL="0" indent="0">
              <a:buNone/>
            </a:pPr>
            <a:r>
              <a:rPr lang="en-US" sz="2800" b="1" dirty="0"/>
              <a:t>3.3.8 Redundant entry</a:t>
            </a:r>
            <a:endParaRPr lang="en-US" sz="2800" dirty="0"/>
          </a:p>
          <a:p>
            <a:pPr lvl="1"/>
            <a:r>
              <a:rPr lang="en-US" sz="2400" b="1" dirty="0"/>
              <a:t>Level A</a:t>
            </a:r>
            <a:endParaRPr lang="en-US" sz="2400" dirty="0"/>
          </a:p>
          <a:p>
            <a:pPr lvl="1"/>
            <a:r>
              <a:rPr lang="en-US" sz="2400" dirty="0"/>
              <a:t>Information previously entered by or provided to the user that is required to be entered again in the same process and in the same user-session is either:</a:t>
            </a:r>
          </a:p>
          <a:p>
            <a:pPr lvl="1"/>
            <a:r>
              <a:rPr lang="en-US" sz="2400" dirty="0"/>
              <a:t>auto-populated, or</a:t>
            </a:r>
          </a:p>
          <a:p>
            <a:pPr lvl="1"/>
            <a:r>
              <a:rPr lang="en-US" sz="2400" dirty="0"/>
              <a:t>available for the user to select.</a:t>
            </a:r>
          </a:p>
          <a:p>
            <a:pPr lvl="1"/>
            <a:r>
              <a:rPr lang="en-US" sz="2400" dirty="0"/>
              <a:t>Exception: When re-entering the information is essential, or when previously entered information is no longer valid.</a:t>
            </a:r>
          </a:p>
          <a:p>
            <a:pPr marL="457200" lvl="1" indent="0">
              <a:buNone/>
            </a:pPr>
            <a:r>
              <a:rPr lang="en-US" sz="2400" b="1" dirty="0"/>
              <a:t>NOTE</a:t>
            </a:r>
            <a:endParaRPr lang="en-US" sz="2400" dirty="0"/>
          </a:p>
          <a:p>
            <a:pPr lvl="1"/>
            <a:r>
              <a:rPr lang="en-US" sz="2400" dirty="0"/>
              <a:t>Security verification, such as repeating a password, is considered essential.</a:t>
            </a:r>
            <a:endParaRPr lang="en-AU" sz="2400" dirty="0"/>
          </a:p>
        </p:txBody>
      </p:sp>
    </p:spTree>
    <p:extLst>
      <p:ext uri="{BB962C8B-B14F-4D97-AF65-F5344CB8AC3E}">
        <p14:creationId xmlns:p14="http://schemas.microsoft.com/office/powerpoint/2010/main" val="86070552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a:t>WCAG 3.0</a:t>
            </a:r>
            <a:endParaRPr lang="en-US" dirty="0"/>
          </a:p>
        </p:txBody>
      </p:sp>
    </p:spTree>
    <p:extLst>
      <p:ext uri="{BB962C8B-B14F-4D97-AF65-F5344CB8AC3E}">
        <p14:creationId xmlns:p14="http://schemas.microsoft.com/office/powerpoint/2010/main" val="17672228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997" y="624110"/>
            <a:ext cx="10347616" cy="644853"/>
          </a:xfrm>
        </p:spPr>
        <p:txBody>
          <a:bodyPr>
            <a:normAutofit fontScale="90000"/>
          </a:bodyPr>
          <a:lstStyle/>
          <a:p>
            <a:pPr algn="ctr"/>
            <a:r>
              <a:rPr lang="en-US" b="1" dirty="0"/>
              <a:t>WCAG 3.0</a:t>
            </a:r>
            <a:endParaRPr lang="en-AU" dirty="0"/>
          </a:p>
        </p:txBody>
      </p:sp>
      <p:sp>
        <p:nvSpPr>
          <p:cNvPr id="3" name="Content Placeholder 2"/>
          <p:cNvSpPr>
            <a:spLocks noGrp="1"/>
          </p:cNvSpPr>
          <p:nvPr>
            <p:ph idx="1"/>
          </p:nvPr>
        </p:nvSpPr>
        <p:spPr>
          <a:xfrm>
            <a:off x="1156996" y="1268963"/>
            <a:ext cx="10347616" cy="4642259"/>
          </a:xfrm>
        </p:spPr>
        <p:txBody>
          <a:bodyPr>
            <a:normAutofit fontScale="92500"/>
          </a:bodyPr>
          <a:lstStyle/>
          <a:p>
            <a:pPr marL="457200" lvl="1" indent="0">
              <a:buNone/>
            </a:pPr>
            <a:r>
              <a:rPr lang="en-US" sz="2400" dirty="0" smtClean="0">
                <a:hlinkClick r:id="rId2"/>
              </a:rPr>
              <a:t>See Draft</a:t>
            </a:r>
            <a:endParaRPr lang="en-US" sz="2400" dirty="0" smtClean="0"/>
          </a:p>
          <a:p>
            <a:pPr marL="457200" lvl="1" indent="0">
              <a:buNone/>
            </a:pPr>
            <a:endParaRPr lang="en-US" sz="2400" dirty="0"/>
          </a:p>
          <a:p>
            <a:pPr lvl="1">
              <a:lnSpc>
                <a:spcPct val="150000"/>
              </a:lnSpc>
            </a:pPr>
            <a:r>
              <a:rPr lang="en-US" sz="2400" dirty="0"/>
              <a:t>Not just new success criteria</a:t>
            </a:r>
          </a:p>
          <a:p>
            <a:pPr lvl="1">
              <a:lnSpc>
                <a:spcPct val="150000"/>
              </a:lnSpc>
            </a:pPr>
            <a:r>
              <a:rPr lang="en-US" sz="2400" dirty="0"/>
              <a:t>A new approach to web accessibility</a:t>
            </a:r>
          </a:p>
          <a:p>
            <a:pPr lvl="1">
              <a:lnSpc>
                <a:spcPct val="150000"/>
              </a:lnSpc>
            </a:pPr>
            <a:r>
              <a:rPr lang="en-US" sz="2400" dirty="0"/>
              <a:t>Expressly includes guidelines for web, mobile, and desktop applications</a:t>
            </a:r>
          </a:p>
          <a:p>
            <a:pPr lvl="1">
              <a:lnSpc>
                <a:spcPct val="150000"/>
              </a:lnSpc>
            </a:pPr>
            <a:r>
              <a:rPr lang="en-US" sz="2400" dirty="0"/>
              <a:t>Not necessarily compatible with 2.X</a:t>
            </a:r>
          </a:p>
          <a:p>
            <a:pPr lvl="1">
              <a:lnSpc>
                <a:spcPct val="150000"/>
              </a:lnSpc>
            </a:pPr>
            <a:r>
              <a:rPr lang="en-US" sz="2400" dirty="0"/>
              <a:t>Specifies how to test against the standards and how to score those tests</a:t>
            </a:r>
          </a:p>
          <a:p>
            <a:pPr lvl="1">
              <a:lnSpc>
                <a:spcPct val="150000"/>
              </a:lnSpc>
            </a:pPr>
            <a:r>
              <a:rPr lang="en-US" sz="2400" dirty="0"/>
              <a:t>Anticipates substantial conformance in addition to full conformance</a:t>
            </a:r>
          </a:p>
          <a:p>
            <a:endParaRPr lang="en-AU" dirty="0"/>
          </a:p>
        </p:txBody>
      </p:sp>
    </p:spTree>
    <p:extLst>
      <p:ext uri="{BB962C8B-B14F-4D97-AF65-F5344CB8AC3E}">
        <p14:creationId xmlns:p14="http://schemas.microsoft.com/office/powerpoint/2010/main" val="201551790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6997" y="624110"/>
            <a:ext cx="10347616" cy="644853"/>
          </a:xfrm>
        </p:spPr>
        <p:txBody>
          <a:bodyPr>
            <a:normAutofit fontScale="90000"/>
          </a:bodyPr>
          <a:lstStyle/>
          <a:p>
            <a:pPr algn="ctr"/>
            <a:r>
              <a:rPr lang="en-US" b="1" dirty="0"/>
              <a:t>WCAG 3.0</a:t>
            </a:r>
            <a:endParaRPr lang="en-AU" dirty="0"/>
          </a:p>
        </p:txBody>
      </p:sp>
      <p:sp>
        <p:nvSpPr>
          <p:cNvPr id="3" name="Content Placeholder 2"/>
          <p:cNvSpPr>
            <a:spLocks noGrp="1"/>
          </p:cNvSpPr>
          <p:nvPr>
            <p:ph idx="1"/>
          </p:nvPr>
        </p:nvSpPr>
        <p:spPr>
          <a:xfrm>
            <a:off x="1156997" y="1924283"/>
            <a:ext cx="10347616" cy="4642259"/>
          </a:xfrm>
        </p:spPr>
        <p:txBody>
          <a:bodyPr>
            <a:normAutofit/>
          </a:bodyPr>
          <a:lstStyle/>
          <a:p>
            <a:pPr marL="0" indent="0">
              <a:buNone/>
            </a:pPr>
            <a:r>
              <a:rPr lang="en-US" sz="2800" b="1" dirty="0"/>
              <a:t>Problems With Previous </a:t>
            </a:r>
            <a:r>
              <a:rPr lang="en-US" sz="2800" b="1" dirty="0" smtClean="0"/>
              <a:t>Versions</a:t>
            </a:r>
          </a:p>
          <a:p>
            <a:pPr marL="0" indent="0">
              <a:lnSpc>
                <a:spcPct val="150000"/>
              </a:lnSpc>
              <a:buNone/>
            </a:pPr>
            <a:endParaRPr lang="en-US" sz="2800" dirty="0"/>
          </a:p>
          <a:p>
            <a:pPr lvl="1">
              <a:lnSpc>
                <a:spcPct val="150000"/>
              </a:lnSpc>
            </a:pPr>
            <a:r>
              <a:rPr lang="en-US" sz="2400" dirty="0"/>
              <a:t>True/false accessibility does not match the real world</a:t>
            </a:r>
          </a:p>
          <a:p>
            <a:pPr lvl="1">
              <a:lnSpc>
                <a:spcPct val="150000"/>
              </a:lnSpc>
            </a:pPr>
            <a:r>
              <a:rPr lang="en-US" sz="2400" dirty="0"/>
              <a:t>Accessibility is a spectrum</a:t>
            </a:r>
          </a:p>
          <a:p>
            <a:pPr lvl="1">
              <a:lnSpc>
                <a:spcPct val="150000"/>
              </a:lnSpc>
            </a:pPr>
            <a:r>
              <a:rPr lang="en-US" sz="2400" dirty="0"/>
              <a:t>WCAG is all but useless for people new to accessibility</a:t>
            </a:r>
          </a:p>
          <a:p>
            <a:pPr lvl="1">
              <a:lnSpc>
                <a:spcPct val="150000"/>
              </a:lnSpc>
            </a:pPr>
            <a:r>
              <a:rPr lang="en-US" sz="2400" dirty="0"/>
              <a:t>A 10 year (or even 2 year) refresh cycle fails to keep up with tech</a:t>
            </a:r>
            <a:endParaRPr lang="en-AU" sz="2400" dirty="0"/>
          </a:p>
        </p:txBody>
      </p:sp>
    </p:spTree>
    <p:extLst>
      <p:ext uri="{BB962C8B-B14F-4D97-AF65-F5344CB8AC3E}">
        <p14:creationId xmlns:p14="http://schemas.microsoft.com/office/powerpoint/2010/main" val="40082409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33652" y="2272302"/>
            <a:ext cx="10515600" cy="1325563"/>
          </a:xfrm>
        </p:spPr>
        <p:txBody>
          <a:bodyPr/>
          <a:lstStyle/>
          <a:p>
            <a:r>
              <a:rPr lang="en-US" smtClean="0"/>
              <a:t>What Else</a:t>
            </a:r>
            <a:endParaRPr lang="en-US"/>
          </a:p>
        </p:txBody>
      </p:sp>
    </p:spTree>
    <p:extLst>
      <p:ext uri="{BB962C8B-B14F-4D97-AF65-F5344CB8AC3E}">
        <p14:creationId xmlns:p14="http://schemas.microsoft.com/office/powerpoint/2010/main" val="11665112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Employment for People With Disabilities </a:t>
            </a:r>
            <a:endParaRPr lang="en-US" dirty="0"/>
          </a:p>
        </p:txBody>
      </p:sp>
      <p:sp>
        <p:nvSpPr>
          <p:cNvPr id="3" name="Rectangle 2"/>
          <p:cNvSpPr/>
          <p:nvPr/>
        </p:nvSpPr>
        <p:spPr>
          <a:xfrm>
            <a:off x="838200" y="2273839"/>
            <a:ext cx="10189029" cy="3693319"/>
          </a:xfrm>
          <a:prstGeom prst="rect">
            <a:avLst/>
          </a:prstGeom>
        </p:spPr>
        <p:txBody>
          <a:bodyPr wrap="square">
            <a:spAutoFit/>
          </a:bodyPr>
          <a:lstStyle/>
          <a:p>
            <a:r>
              <a:rPr lang="en-US" b="0" i="0" dirty="0" smtClean="0">
                <a:solidFill>
                  <a:srgbClr val="000000"/>
                </a:solidFill>
                <a:effectLst/>
              </a:rPr>
              <a:t>Just three years from now, three times as many people with disabilities will be employed, thanks to advancements in AI and other technologies, </a:t>
            </a:r>
            <a:r>
              <a:rPr lang="en-US" b="0" i="0" dirty="0" smtClean="0">
                <a:solidFill>
                  <a:srgbClr val="1D4F91"/>
                </a:solidFill>
                <a:effectLst/>
                <a:hlinkClick r:id="rId2"/>
              </a:rPr>
              <a:t>Gartner </a:t>
            </a:r>
            <a:endParaRPr lang="en-US" b="0" i="0" dirty="0" smtClean="0">
              <a:solidFill>
                <a:srgbClr val="000000"/>
              </a:solidFill>
              <a:effectLst/>
            </a:endParaRPr>
          </a:p>
          <a:p>
            <a:endParaRPr lang="en-US" b="0" i="0" dirty="0" smtClean="0">
              <a:solidFill>
                <a:srgbClr val="000000"/>
              </a:solidFill>
              <a:effectLst/>
            </a:endParaRPr>
          </a:p>
          <a:p>
            <a:r>
              <a:rPr lang="en-US" b="0" i="0" dirty="0" smtClean="0">
                <a:solidFill>
                  <a:srgbClr val="000000"/>
                </a:solidFill>
                <a:effectLst/>
              </a:rPr>
              <a:t>That means organizations will have to make their own internal digital platforms accessible to meet the needs of a more diverse workforce.</a:t>
            </a:r>
          </a:p>
          <a:p>
            <a:endParaRPr lang="en-US" b="0" i="0" dirty="0" smtClean="0">
              <a:solidFill>
                <a:srgbClr val="000000"/>
              </a:solidFill>
              <a:effectLst/>
            </a:endParaRPr>
          </a:p>
          <a:p>
            <a:r>
              <a:rPr lang="en-US" b="0" i="0" dirty="0" smtClean="0">
                <a:solidFill>
                  <a:srgbClr val="000000"/>
                </a:solidFill>
                <a:effectLst/>
              </a:rPr>
              <a:t>Taking these steps will lead to: </a:t>
            </a:r>
          </a:p>
          <a:p>
            <a:endParaRPr lang="en-US" b="0" i="0" dirty="0" smtClean="0">
              <a:solidFill>
                <a:srgbClr val="000000"/>
              </a:solidFill>
              <a:effectLst/>
            </a:endParaRPr>
          </a:p>
          <a:p>
            <a:pPr>
              <a:buFont typeface="Arial" charset="0"/>
              <a:buChar char="•"/>
            </a:pPr>
            <a:r>
              <a:rPr lang="en-US" b="0" i="0" dirty="0" smtClean="0">
                <a:solidFill>
                  <a:srgbClr val="000000"/>
                </a:solidFill>
                <a:effectLst/>
              </a:rPr>
              <a:t> Higher retention rates</a:t>
            </a:r>
          </a:p>
          <a:p>
            <a:endParaRPr lang="en-US" b="0" i="0" dirty="0" smtClean="0">
              <a:solidFill>
                <a:srgbClr val="000000"/>
              </a:solidFill>
              <a:effectLst/>
            </a:endParaRPr>
          </a:p>
          <a:p>
            <a:pPr>
              <a:buFont typeface="Arial" charset="0"/>
              <a:buChar char="•"/>
            </a:pPr>
            <a:r>
              <a:rPr lang="en-US" b="0" i="0" dirty="0" smtClean="0">
                <a:solidFill>
                  <a:srgbClr val="000000"/>
                </a:solidFill>
                <a:effectLst/>
              </a:rPr>
              <a:t> Increased productivity</a:t>
            </a:r>
          </a:p>
          <a:p>
            <a:endParaRPr lang="en-US" b="0" i="0" dirty="0" smtClean="0">
              <a:solidFill>
                <a:srgbClr val="000000"/>
              </a:solidFill>
              <a:effectLst/>
            </a:endParaRPr>
          </a:p>
          <a:p>
            <a:pPr>
              <a:buFont typeface="Arial" charset="0"/>
              <a:buChar char="•"/>
            </a:pPr>
            <a:r>
              <a:rPr lang="en-US" b="0" i="0" dirty="0" smtClean="0">
                <a:solidFill>
                  <a:srgbClr val="000000"/>
                </a:solidFill>
                <a:effectLst/>
              </a:rPr>
              <a:t> Diversity in practice</a:t>
            </a:r>
          </a:p>
        </p:txBody>
      </p:sp>
    </p:spTree>
    <p:extLst>
      <p:ext uri="{BB962C8B-B14F-4D97-AF65-F5344CB8AC3E}">
        <p14:creationId xmlns:p14="http://schemas.microsoft.com/office/powerpoint/2010/main" val="11802166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8686" y="531427"/>
            <a:ext cx="9550399" cy="508000"/>
          </a:xfrm>
        </p:spPr>
        <p:txBody>
          <a:bodyPr/>
          <a:lstStyle/>
          <a:p>
            <a:pPr algn="l"/>
            <a:r>
              <a:rPr lang="en-US" sz="4400" dirty="0" smtClean="0">
                <a:solidFill>
                  <a:schemeClr val="tx1"/>
                </a:solidFill>
                <a:latin typeface="+mj-lt"/>
              </a:rPr>
              <a:t>How Are We Doing</a:t>
            </a:r>
            <a:endParaRPr lang="en-US" sz="4400" dirty="0">
              <a:solidFill>
                <a:schemeClr val="tx1"/>
              </a:solidFill>
              <a:latin typeface="+mj-lt"/>
            </a:endParaRPr>
          </a:p>
        </p:txBody>
      </p:sp>
      <p:sp>
        <p:nvSpPr>
          <p:cNvPr id="3" name="TextBox 2"/>
          <p:cNvSpPr txBox="1"/>
          <p:nvPr/>
        </p:nvSpPr>
        <p:spPr>
          <a:xfrm>
            <a:off x="1502229" y="2220686"/>
            <a:ext cx="2337499" cy="2956579"/>
          </a:xfrm>
          <a:prstGeom prst="rect">
            <a:avLst/>
          </a:prstGeom>
          <a:noFill/>
        </p:spPr>
        <p:txBody>
          <a:bodyPr wrap="none" rtlCol="0">
            <a:spAutoFit/>
          </a:bodyPr>
          <a:lstStyle/>
          <a:p>
            <a:pPr>
              <a:lnSpc>
                <a:spcPct val="150000"/>
              </a:lnSpc>
            </a:pPr>
            <a:r>
              <a:rPr lang="en-US" sz="3200" dirty="0" smtClean="0"/>
              <a:t>You</a:t>
            </a:r>
          </a:p>
          <a:p>
            <a:pPr>
              <a:lnSpc>
                <a:spcPct val="150000"/>
              </a:lnSpc>
            </a:pPr>
            <a:r>
              <a:rPr lang="en-US" sz="3200" dirty="0" smtClean="0"/>
              <a:t>Me</a:t>
            </a:r>
          </a:p>
          <a:p>
            <a:pPr>
              <a:lnSpc>
                <a:spcPct val="150000"/>
              </a:lnSpc>
            </a:pPr>
            <a:r>
              <a:rPr lang="en-US" sz="3200" dirty="0" smtClean="0"/>
              <a:t>Minneapolis</a:t>
            </a:r>
          </a:p>
          <a:p>
            <a:pPr>
              <a:lnSpc>
                <a:spcPct val="150000"/>
              </a:lnSpc>
            </a:pPr>
            <a:r>
              <a:rPr lang="en-US" sz="3200" dirty="0" smtClean="0"/>
              <a:t>Humans</a:t>
            </a:r>
            <a:endParaRPr lang="en-US" sz="3200" dirty="0"/>
          </a:p>
        </p:txBody>
      </p:sp>
    </p:spTree>
    <p:extLst>
      <p:ext uri="{BB962C8B-B14F-4D97-AF65-F5344CB8AC3E}">
        <p14:creationId xmlns:p14="http://schemas.microsoft.com/office/powerpoint/2010/main" val="200557857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Accessible Design</a:t>
            </a:r>
            <a:endParaRPr lang="en-US" dirty="0"/>
          </a:p>
        </p:txBody>
      </p:sp>
      <p:sp>
        <p:nvSpPr>
          <p:cNvPr id="3" name="Rectangle 2"/>
          <p:cNvSpPr/>
          <p:nvPr/>
        </p:nvSpPr>
        <p:spPr>
          <a:xfrm>
            <a:off x="1436914" y="2178040"/>
            <a:ext cx="9916886" cy="3970318"/>
          </a:xfrm>
          <a:prstGeom prst="rect">
            <a:avLst/>
          </a:prstGeom>
        </p:spPr>
        <p:txBody>
          <a:bodyPr wrap="square">
            <a:spAutoFit/>
          </a:bodyPr>
          <a:lstStyle/>
          <a:p>
            <a:r>
              <a:rPr lang="en-US" b="1" i="0" dirty="0" smtClean="0">
                <a:solidFill>
                  <a:srgbClr val="000000"/>
                </a:solidFill>
                <a:effectLst/>
              </a:rPr>
              <a:t>Inclusive design is going mainstream</a:t>
            </a:r>
          </a:p>
          <a:p>
            <a:endParaRPr lang="en-US" b="1" i="0" dirty="0" smtClean="0">
              <a:solidFill>
                <a:srgbClr val="000000"/>
              </a:solidFill>
              <a:effectLst/>
            </a:endParaRPr>
          </a:p>
          <a:p>
            <a:r>
              <a:rPr lang="en-US" b="0" i="0" dirty="0" smtClean="0">
                <a:solidFill>
                  <a:srgbClr val="000000"/>
                </a:solidFill>
                <a:effectLst/>
              </a:rPr>
              <a:t>Inclusive design means paying attention to the needs of all digital users from the early stages of your design process on </a:t>
            </a:r>
          </a:p>
          <a:p>
            <a:endParaRPr lang="en-US" dirty="0">
              <a:solidFill>
                <a:srgbClr val="000000"/>
              </a:solidFill>
            </a:endParaRPr>
          </a:p>
          <a:p>
            <a:r>
              <a:rPr lang="en-US" b="0" i="0" dirty="0" smtClean="0">
                <a:solidFill>
                  <a:srgbClr val="000000"/>
                </a:solidFill>
                <a:effectLst/>
              </a:rPr>
              <a:t>Planning to create the best user experience for everyone</a:t>
            </a:r>
          </a:p>
          <a:p>
            <a:endParaRPr lang="en-US" b="0" i="0" dirty="0" smtClean="0">
              <a:solidFill>
                <a:srgbClr val="000000"/>
              </a:solidFill>
              <a:effectLst/>
            </a:endParaRPr>
          </a:p>
          <a:p>
            <a:r>
              <a:rPr lang="en-US" b="0" i="0" dirty="0" smtClean="0">
                <a:solidFill>
                  <a:srgbClr val="000000"/>
                </a:solidFill>
                <a:effectLst/>
              </a:rPr>
              <a:t>Although it may seem obvious, it </a:t>
            </a:r>
            <a:r>
              <a:rPr lang="en-US" dirty="0" smtClean="0">
                <a:solidFill>
                  <a:srgbClr val="000000"/>
                </a:solidFill>
              </a:rPr>
              <a:t>was rarely done</a:t>
            </a:r>
            <a:endParaRPr lang="en-US" b="0" i="0" dirty="0" smtClean="0">
              <a:solidFill>
                <a:srgbClr val="000000"/>
              </a:solidFill>
              <a:effectLst/>
            </a:endParaRPr>
          </a:p>
          <a:p>
            <a:endParaRPr lang="en-US" b="0" i="0" dirty="0" smtClean="0">
              <a:solidFill>
                <a:srgbClr val="000000"/>
              </a:solidFill>
              <a:effectLst/>
            </a:endParaRPr>
          </a:p>
          <a:p>
            <a:r>
              <a:rPr lang="en-US" b="0" i="0" dirty="0" smtClean="0">
                <a:solidFill>
                  <a:srgbClr val="000000"/>
                </a:solidFill>
                <a:effectLst/>
              </a:rPr>
              <a:t>Giants like </a:t>
            </a:r>
            <a:r>
              <a:rPr lang="en-US" b="0" i="0" dirty="0" smtClean="0">
                <a:solidFill>
                  <a:srgbClr val="1D4F91"/>
                </a:solidFill>
                <a:effectLst/>
                <a:hlinkClick r:id="rId2"/>
              </a:rPr>
              <a:t>Apple</a:t>
            </a:r>
            <a:r>
              <a:rPr lang="en-US" b="0" i="0" dirty="0" smtClean="0">
                <a:solidFill>
                  <a:srgbClr val="000000"/>
                </a:solidFill>
                <a:effectLst/>
              </a:rPr>
              <a:t> and </a:t>
            </a:r>
            <a:r>
              <a:rPr lang="en-US" b="0" i="0" dirty="0" smtClean="0">
                <a:solidFill>
                  <a:srgbClr val="1D4F91"/>
                </a:solidFill>
                <a:effectLst/>
                <a:hlinkClick r:id="rId3"/>
              </a:rPr>
              <a:t>Microsoft</a:t>
            </a:r>
            <a:r>
              <a:rPr lang="en-US" b="0" i="0" dirty="0" smtClean="0">
                <a:solidFill>
                  <a:srgbClr val="000000"/>
                </a:solidFill>
                <a:effectLst/>
              </a:rPr>
              <a:t> share and promote their own inclusive design processes </a:t>
            </a:r>
          </a:p>
          <a:p>
            <a:endParaRPr lang="en-US" dirty="0">
              <a:solidFill>
                <a:srgbClr val="000000"/>
              </a:solidFill>
            </a:endParaRPr>
          </a:p>
          <a:p>
            <a:r>
              <a:rPr lang="en-US" b="0" i="0" dirty="0" smtClean="0">
                <a:solidFill>
                  <a:srgbClr val="000000"/>
                </a:solidFill>
                <a:effectLst/>
              </a:rPr>
              <a:t>We see smaller outfits are now understanding it can provide a competitive edge for them</a:t>
            </a:r>
          </a:p>
          <a:p>
            <a:r>
              <a:rPr lang="en-US" dirty="0" smtClean="0"/>
              <a:t/>
            </a:r>
            <a:br>
              <a:rPr lang="en-US" dirty="0" smtClean="0"/>
            </a:br>
            <a:endParaRPr lang="en-US" dirty="0"/>
          </a:p>
        </p:txBody>
      </p:sp>
      <p:sp>
        <p:nvSpPr>
          <p:cNvPr id="4" name="TextBox 3"/>
          <p:cNvSpPr txBox="1"/>
          <p:nvPr/>
        </p:nvSpPr>
        <p:spPr>
          <a:xfrm>
            <a:off x="1436914" y="5825192"/>
            <a:ext cx="9525172" cy="646331"/>
          </a:xfrm>
          <a:prstGeom prst="rect">
            <a:avLst/>
          </a:prstGeom>
          <a:noFill/>
        </p:spPr>
        <p:txBody>
          <a:bodyPr wrap="none" rtlCol="0">
            <a:spAutoFit/>
          </a:bodyPr>
          <a:lstStyle/>
          <a:p>
            <a:r>
              <a:rPr lang="en-US" dirty="0" smtClean="0"/>
              <a:t>Here at A360, we’ve seen a 350% + increase in requests for New Design Build Support over Q1 2020</a:t>
            </a:r>
            <a:br>
              <a:rPr lang="en-US" dirty="0" smtClean="0"/>
            </a:br>
            <a:endParaRPr lang="en-US" dirty="0"/>
          </a:p>
        </p:txBody>
      </p:sp>
    </p:spTree>
    <p:extLst>
      <p:ext uri="{BB962C8B-B14F-4D97-AF65-F5344CB8AC3E}">
        <p14:creationId xmlns:p14="http://schemas.microsoft.com/office/powerpoint/2010/main" val="21335413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a:t>
            </a:r>
            <a:endParaRPr lang="en-US" dirty="0"/>
          </a:p>
        </p:txBody>
      </p:sp>
      <p:sp>
        <p:nvSpPr>
          <p:cNvPr id="3" name="TextBox 2"/>
          <p:cNvSpPr txBox="1"/>
          <p:nvPr/>
        </p:nvSpPr>
        <p:spPr>
          <a:xfrm>
            <a:off x="1711234" y="2011679"/>
            <a:ext cx="8439490" cy="4247317"/>
          </a:xfrm>
          <a:prstGeom prst="rect">
            <a:avLst/>
          </a:prstGeom>
          <a:noFill/>
        </p:spPr>
        <p:txBody>
          <a:bodyPr wrap="none" rtlCol="0">
            <a:spAutoFit/>
          </a:bodyPr>
          <a:lstStyle/>
          <a:p>
            <a:r>
              <a:rPr lang="en-US" dirty="0" smtClean="0"/>
              <a:t>We had an official agenda item with our Executive Branch of our Gov’t </a:t>
            </a:r>
            <a:r>
              <a:rPr lang="mr-IN" dirty="0" smtClean="0"/>
              <a:t>–</a:t>
            </a:r>
            <a:r>
              <a:rPr lang="en-US" dirty="0" smtClean="0"/>
              <a:t> ANPRM</a:t>
            </a:r>
          </a:p>
          <a:p>
            <a:endParaRPr lang="en-US" dirty="0"/>
          </a:p>
          <a:p>
            <a:r>
              <a:rPr lang="en-US" dirty="0" smtClean="0"/>
              <a:t>Eight years it sat on the list</a:t>
            </a:r>
          </a:p>
          <a:p>
            <a:endParaRPr lang="en-US" dirty="0"/>
          </a:p>
          <a:p>
            <a:r>
              <a:rPr lang="en-US" dirty="0" smtClean="0"/>
              <a:t>No Action was taken</a:t>
            </a:r>
          </a:p>
          <a:p>
            <a:endParaRPr lang="en-US" dirty="0"/>
          </a:p>
          <a:p>
            <a:r>
              <a:rPr lang="en-US" dirty="0" smtClean="0"/>
              <a:t>Plaintiff Attorneys jumped in</a:t>
            </a:r>
          </a:p>
          <a:p>
            <a:endParaRPr lang="en-US" dirty="0"/>
          </a:p>
          <a:p>
            <a:r>
              <a:rPr lang="en-US" dirty="0" smtClean="0"/>
              <a:t>U.S Supreme Court said no to hearing a case on it</a:t>
            </a:r>
          </a:p>
          <a:p>
            <a:endParaRPr lang="en-US" dirty="0"/>
          </a:p>
          <a:p>
            <a:r>
              <a:rPr lang="en-US" dirty="0" smtClean="0"/>
              <a:t>Litigation continues to be the driving force</a:t>
            </a:r>
          </a:p>
          <a:p>
            <a:endParaRPr lang="en-US" dirty="0"/>
          </a:p>
          <a:p>
            <a:r>
              <a:rPr lang="en-US" dirty="0" smtClean="0"/>
              <a:t>Awareness and Education continue </a:t>
            </a:r>
          </a:p>
          <a:p>
            <a:endParaRPr lang="en-US" dirty="0"/>
          </a:p>
          <a:p>
            <a:r>
              <a:rPr lang="en-US" dirty="0" smtClean="0"/>
              <a:t>Glimmers of hope on horizon </a:t>
            </a:r>
            <a:endParaRPr lang="en-US" dirty="0"/>
          </a:p>
        </p:txBody>
      </p:sp>
    </p:spTree>
    <p:extLst>
      <p:ext uri="{BB962C8B-B14F-4D97-AF65-F5344CB8AC3E}">
        <p14:creationId xmlns:p14="http://schemas.microsoft.com/office/powerpoint/2010/main" val="1092463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Affect of COVID</a:t>
            </a:r>
            <a:endParaRPr lang="en-US" dirty="0"/>
          </a:p>
        </p:txBody>
      </p:sp>
      <p:sp>
        <p:nvSpPr>
          <p:cNvPr id="3" name="TextBox 2"/>
          <p:cNvSpPr txBox="1"/>
          <p:nvPr/>
        </p:nvSpPr>
        <p:spPr>
          <a:xfrm>
            <a:off x="1295400" y="1872343"/>
            <a:ext cx="7620000" cy="4247317"/>
          </a:xfrm>
          <a:prstGeom prst="rect">
            <a:avLst/>
          </a:prstGeom>
          <a:noFill/>
        </p:spPr>
        <p:txBody>
          <a:bodyPr wrap="square" rtlCol="0">
            <a:spAutoFit/>
          </a:bodyPr>
          <a:lstStyle/>
          <a:p>
            <a:r>
              <a:rPr lang="en-US" dirty="0" smtClean="0"/>
              <a:t>News Articles and live updates</a:t>
            </a:r>
          </a:p>
          <a:p>
            <a:r>
              <a:rPr lang="en-US" dirty="0" smtClean="0"/>
              <a:t>Graphs &amp; charts on the spread of the Virus</a:t>
            </a:r>
          </a:p>
          <a:p>
            <a:r>
              <a:rPr lang="en-US" dirty="0" smtClean="0"/>
              <a:t>Testing sites </a:t>
            </a:r>
          </a:p>
          <a:p>
            <a:endParaRPr lang="en-US" dirty="0" smtClean="0"/>
          </a:p>
          <a:p>
            <a:r>
              <a:rPr lang="en-US" dirty="0" smtClean="0"/>
              <a:t>Prescription labels</a:t>
            </a:r>
          </a:p>
          <a:p>
            <a:r>
              <a:rPr lang="en-US" dirty="0" err="1" smtClean="0"/>
              <a:t>MyChart</a:t>
            </a:r>
            <a:r>
              <a:rPr lang="en-US" dirty="0" smtClean="0"/>
              <a:t> type Patient Portals </a:t>
            </a:r>
          </a:p>
          <a:p>
            <a:r>
              <a:rPr lang="en-US" dirty="0" smtClean="0"/>
              <a:t>Billing Statements</a:t>
            </a:r>
          </a:p>
          <a:p>
            <a:endParaRPr lang="en-US" dirty="0" smtClean="0"/>
          </a:p>
          <a:p>
            <a:r>
              <a:rPr lang="en-US" dirty="0" smtClean="0"/>
              <a:t>Mental Health and other routine care appointments went virtual </a:t>
            </a:r>
            <a:endParaRPr lang="en-US" dirty="0"/>
          </a:p>
          <a:p>
            <a:endParaRPr lang="en-US" dirty="0"/>
          </a:p>
          <a:p>
            <a:r>
              <a:rPr lang="en-US" dirty="0" smtClean="0"/>
              <a:t>Online learning </a:t>
            </a:r>
          </a:p>
          <a:p>
            <a:r>
              <a:rPr lang="en-US" dirty="0" smtClean="0"/>
              <a:t>Grocery shopping </a:t>
            </a:r>
            <a:r>
              <a:rPr lang="mr-IN" dirty="0" smtClean="0"/>
              <a:t>–</a:t>
            </a:r>
            <a:r>
              <a:rPr lang="en-US" dirty="0" smtClean="0"/>
              <a:t> simply getting essentials to the home</a:t>
            </a:r>
          </a:p>
          <a:p>
            <a:endParaRPr lang="en-US" dirty="0"/>
          </a:p>
          <a:p>
            <a:endParaRPr lang="en-US" dirty="0" smtClean="0"/>
          </a:p>
          <a:p>
            <a:endParaRPr lang="en-US" dirty="0"/>
          </a:p>
        </p:txBody>
      </p:sp>
    </p:spTree>
    <p:extLst>
      <p:ext uri="{BB962C8B-B14F-4D97-AF65-F5344CB8AC3E}">
        <p14:creationId xmlns:p14="http://schemas.microsoft.com/office/powerpoint/2010/main" val="4995268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Digital Democracy</a:t>
            </a:r>
            <a:endParaRPr lang="en-US" dirty="0"/>
          </a:p>
        </p:txBody>
      </p:sp>
      <p:sp>
        <p:nvSpPr>
          <p:cNvPr id="3" name="TextBox 2"/>
          <p:cNvSpPr txBox="1"/>
          <p:nvPr/>
        </p:nvSpPr>
        <p:spPr>
          <a:xfrm>
            <a:off x="633549" y="2114006"/>
            <a:ext cx="11558451" cy="4801314"/>
          </a:xfrm>
          <a:prstGeom prst="rect">
            <a:avLst/>
          </a:prstGeom>
          <a:noFill/>
        </p:spPr>
        <p:txBody>
          <a:bodyPr wrap="square" rtlCol="0">
            <a:spAutoFit/>
          </a:bodyPr>
          <a:lstStyle/>
          <a:p>
            <a:r>
              <a:rPr lang="en-US" dirty="0" smtClean="0"/>
              <a:t>Candidate Websites</a:t>
            </a:r>
          </a:p>
          <a:p>
            <a:endParaRPr lang="en-US" dirty="0"/>
          </a:p>
          <a:p>
            <a:r>
              <a:rPr lang="en-US" dirty="0" smtClean="0"/>
              <a:t>Voting Machines  </a:t>
            </a:r>
          </a:p>
          <a:p>
            <a:r>
              <a:rPr lang="en-US" dirty="0" smtClean="0"/>
              <a:t>- back in October </a:t>
            </a:r>
            <a:r>
              <a:rPr lang="en-US" dirty="0"/>
              <a:t>2002, President George W. Bush signed into law the Help America Vote Act (HAVA</a:t>
            </a:r>
            <a:r>
              <a:rPr lang="en-US" dirty="0" smtClean="0"/>
              <a:t>)</a:t>
            </a:r>
            <a:endParaRPr lang="en-US" dirty="0"/>
          </a:p>
          <a:p>
            <a:endParaRPr lang="en-US" dirty="0"/>
          </a:p>
          <a:p>
            <a:r>
              <a:rPr lang="en-US" dirty="0" smtClean="0"/>
              <a:t>Clear Ballot is one newer version of an accessible voting machine, past options were: </a:t>
            </a:r>
          </a:p>
          <a:p>
            <a:r>
              <a:rPr lang="en-US" dirty="0"/>
              <a:t>	</a:t>
            </a:r>
            <a:r>
              <a:rPr lang="en-US" dirty="0" err="1" smtClean="0"/>
              <a:t>iVotronic</a:t>
            </a:r>
            <a:r>
              <a:rPr lang="en-US" dirty="0" smtClean="0"/>
              <a:t>, </a:t>
            </a:r>
            <a:r>
              <a:rPr lang="en-US" dirty="0"/>
              <a:t>AVC </a:t>
            </a:r>
            <a:r>
              <a:rPr lang="en-US" dirty="0" smtClean="0"/>
              <a:t>Edge, </a:t>
            </a:r>
            <a:r>
              <a:rPr lang="en-US" dirty="0" err="1" smtClean="0"/>
              <a:t>eSlate</a:t>
            </a:r>
            <a:r>
              <a:rPr lang="en-US" dirty="0" smtClean="0"/>
              <a:t>, Vote-Trakker</a:t>
            </a:r>
          </a:p>
          <a:p>
            <a:endParaRPr lang="en-US" dirty="0"/>
          </a:p>
          <a:p>
            <a:r>
              <a:rPr lang="en-US" dirty="0" smtClean="0"/>
              <a:t>More companies are designing polling stations that offer greater equitable access to people with disabilities.</a:t>
            </a:r>
          </a:p>
          <a:p>
            <a:endParaRPr lang="en-US" dirty="0" smtClean="0"/>
          </a:p>
          <a:p>
            <a:r>
              <a:rPr lang="en-US" dirty="0" smtClean="0"/>
              <a:t>Transition Websites</a:t>
            </a:r>
          </a:p>
          <a:p>
            <a:endParaRPr lang="en-US" dirty="0"/>
          </a:p>
          <a:p>
            <a:r>
              <a:rPr lang="en-US" dirty="0" smtClean="0"/>
              <a:t>ASL @ Press Conferences </a:t>
            </a:r>
            <a:br>
              <a:rPr lang="en-US" dirty="0" smtClean="0"/>
            </a:br>
            <a:r>
              <a:rPr lang="en-US" dirty="0" smtClean="0"/>
              <a:t/>
            </a:r>
            <a:br>
              <a:rPr lang="en-US" dirty="0" smtClean="0"/>
            </a:br>
            <a:r>
              <a:rPr lang="en-US" dirty="0" smtClean="0"/>
              <a:t>Accessibility Statements </a:t>
            </a:r>
          </a:p>
          <a:p>
            <a:endParaRPr lang="en-US" dirty="0"/>
          </a:p>
          <a:p>
            <a:endParaRPr lang="en-US" dirty="0"/>
          </a:p>
        </p:txBody>
      </p:sp>
    </p:spTree>
    <p:extLst>
      <p:ext uri="{BB962C8B-B14F-4D97-AF65-F5344CB8AC3E}">
        <p14:creationId xmlns:p14="http://schemas.microsoft.com/office/powerpoint/2010/main" val="208126131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05297" y="2468245"/>
            <a:ext cx="10515600" cy="1325563"/>
          </a:xfrm>
        </p:spPr>
        <p:txBody>
          <a:bodyPr/>
          <a:lstStyle/>
          <a:p>
            <a:r>
              <a:rPr lang="en-US" dirty="0" smtClean="0"/>
              <a:t>What’s Happening Out There</a:t>
            </a:r>
            <a:endParaRPr lang="en-US" dirty="0"/>
          </a:p>
        </p:txBody>
      </p:sp>
    </p:spTree>
    <p:extLst>
      <p:ext uri="{BB962C8B-B14F-4D97-AF65-F5344CB8AC3E}">
        <p14:creationId xmlns:p14="http://schemas.microsoft.com/office/powerpoint/2010/main" val="45715794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Canada</a:t>
            </a:r>
            <a:endParaRPr lang="en-US" dirty="0"/>
          </a:p>
        </p:txBody>
      </p:sp>
      <p:sp>
        <p:nvSpPr>
          <p:cNvPr id="3" name="TextBox 2"/>
          <p:cNvSpPr txBox="1"/>
          <p:nvPr/>
        </p:nvSpPr>
        <p:spPr>
          <a:xfrm>
            <a:off x="1815736" y="1828801"/>
            <a:ext cx="9538063" cy="4524315"/>
          </a:xfrm>
          <a:prstGeom prst="rect">
            <a:avLst/>
          </a:prstGeom>
          <a:noFill/>
        </p:spPr>
        <p:txBody>
          <a:bodyPr wrap="square" rtlCol="0">
            <a:spAutoFit/>
          </a:bodyPr>
          <a:lstStyle/>
          <a:p>
            <a:pPr marL="0" lvl="1" fontAlgn="base"/>
            <a:r>
              <a:rPr lang="en-US" dirty="0" smtClean="0"/>
              <a:t>10 Provinces &amp; 3 territories </a:t>
            </a:r>
          </a:p>
          <a:p>
            <a:pPr lvl="1" fontAlgn="base"/>
            <a:r>
              <a:rPr lang="en-US" dirty="0" smtClean="0"/>
              <a:t>37.7 M people in CA</a:t>
            </a:r>
          </a:p>
          <a:p>
            <a:pPr lvl="1" fontAlgn="base"/>
            <a:r>
              <a:rPr lang="en-US" dirty="0" smtClean="0"/>
              <a:t>22% of Canadians are disabled </a:t>
            </a:r>
          </a:p>
          <a:p>
            <a:pPr lvl="1" fontAlgn="base"/>
            <a:r>
              <a:rPr lang="en-US" dirty="0" smtClean="0"/>
              <a:t>59% of PWD are employed</a:t>
            </a:r>
          </a:p>
          <a:p>
            <a:pPr lvl="1" fontAlgn="base"/>
            <a:r>
              <a:rPr lang="en-US" dirty="0" smtClean="0"/>
              <a:t>Strong Traditions of Human Rights Legislation in CA</a:t>
            </a:r>
          </a:p>
          <a:p>
            <a:pPr lvl="1" fontAlgn="base"/>
            <a:r>
              <a:rPr lang="en-US" dirty="0" smtClean="0"/>
              <a:t>Employment Equity Act 1985</a:t>
            </a:r>
          </a:p>
          <a:p>
            <a:pPr fontAlgn="base"/>
            <a:endParaRPr lang="en-US" dirty="0" smtClean="0"/>
          </a:p>
          <a:p>
            <a:pPr lvl="1" fontAlgn="base"/>
            <a:r>
              <a:rPr lang="en-US" dirty="0" smtClean="0"/>
              <a:t>AODA</a:t>
            </a:r>
          </a:p>
          <a:p>
            <a:pPr lvl="1" fontAlgn="base"/>
            <a:r>
              <a:rPr lang="en-US" dirty="0" smtClean="0"/>
              <a:t>Penalties now applied </a:t>
            </a:r>
            <a:endParaRPr lang="en-US" dirty="0"/>
          </a:p>
          <a:p>
            <a:pPr lvl="1" fontAlgn="base"/>
            <a:r>
              <a:rPr lang="en-US" dirty="0"/>
              <a:t>Reconciliation of Province </a:t>
            </a:r>
            <a:r>
              <a:rPr lang="en-US" dirty="0" smtClean="0"/>
              <a:t>laws in the works </a:t>
            </a:r>
            <a:endParaRPr lang="en-US" dirty="0"/>
          </a:p>
          <a:p>
            <a:pPr lvl="1" fontAlgn="base"/>
            <a:r>
              <a:rPr lang="en-US" dirty="0" smtClean="0"/>
              <a:t>Federal </a:t>
            </a:r>
            <a:r>
              <a:rPr lang="en-US" dirty="0"/>
              <a:t>Accessibility </a:t>
            </a:r>
            <a:r>
              <a:rPr lang="en-US" dirty="0" smtClean="0"/>
              <a:t>Initiative - </a:t>
            </a:r>
            <a:r>
              <a:rPr lang="en-US" b="1" dirty="0"/>
              <a:t>Accessible Canada Act</a:t>
            </a:r>
            <a:r>
              <a:rPr lang="en-US" dirty="0"/>
              <a:t> </a:t>
            </a:r>
          </a:p>
          <a:p>
            <a:pPr lvl="2" fontAlgn="base"/>
            <a:r>
              <a:rPr lang="en-US" dirty="0"/>
              <a:t>Federal Public Service </a:t>
            </a:r>
            <a:r>
              <a:rPr lang="en-US" dirty="0" smtClean="0"/>
              <a:t>sites by July 2019</a:t>
            </a:r>
          </a:p>
          <a:p>
            <a:pPr lvl="2" fontAlgn="base"/>
            <a:r>
              <a:rPr lang="en-US" dirty="0" smtClean="0"/>
              <a:t>50+ employee companies in Ontario by Dec 2020</a:t>
            </a:r>
            <a:endParaRPr lang="en-US" dirty="0"/>
          </a:p>
          <a:p>
            <a:r>
              <a:rPr lang="en-US" dirty="0" smtClean="0"/>
              <a:t> </a:t>
            </a:r>
          </a:p>
          <a:p>
            <a:endParaRPr lang="en-US" dirty="0"/>
          </a:p>
          <a:p>
            <a:endParaRPr lang="en-US" dirty="0"/>
          </a:p>
        </p:txBody>
      </p:sp>
    </p:spTree>
    <p:extLst>
      <p:ext uri="{BB962C8B-B14F-4D97-AF65-F5344CB8AC3E}">
        <p14:creationId xmlns:p14="http://schemas.microsoft.com/office/powerpoint/2010/main" val="438205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a:t>
            </a:r>
            <a:endParaRPr lang="en-US" dirty="0"/>
          </a:p>
        </p:txBody>
      </p:sp>
      <p:sp>
        <p:nvSpPr>
          <p:cNvPr id="3" name="TextBox 2"/>
          <p:cNvSpPr txBox="1"/>
          <p:nvPr/>
        </p:nvSpPr>
        <p:spPr>
          <a:xfrm>
            <a:off x="1543592" y="2090057"/>
            <a:ext cx="9457510" cy="3693319"/>
          </a:xfrm>
          <a:prstGeom prst="rect">
            <a:avLst/>
          </a:prstGeom>
          <a:noFill/>
        </p:spPr>
        <p:txBody>
          <a:bodyPr wrap="square" rtlCol="0">
            <a:spAutoFit/>
          </a:bodyPr>
          <a:lstStyle/>
          <a:p>
            <a:pPr fontAlgn="base"/>
            <a:r>
              <a:rPr lang="en-US" dirty="0"/>
              <a:t>First based on obligations</a:t>
            </a:r>
          </a:p>
          <a:p>
            <a:pPr fontAlgn="base"/>
            <a:r>
              <a:rPr lang="en-US" dirty="0"/>
              <a:t>Now focused on eliminating barriers to accessibility</a:t>
            </a:r>
          </a:p>
          <a:p>
            <a:pPr fontAlgn="base"/>
            <a:r>
              <a:rPr lang="en-US" dirty="0"/>
              <a:t>Act broadened the definition of disabilities to include permanent temporary or </a:t>
            </a:r>
            <a:r>
              <a:rPr lang="en-US" dirty="0" smtClean="0"/>
              <a:t>episodic </a:t>
            </a:r>
          </a:p>
          <a:p>
            <a:pPr fontAlgn="base"/>
            <a:endParaRPr lang="en-US" dirty="0"/>
          </a:p>
          <a:p>
            <a:pPr fontAlgn="base"/>
            <a:r>
              <a:rPr lang="en-US" dirty="0"/>
              <a:t>N</a:t>
            </a:r>
            <a:r>
              <a:rPr lang="en-US" dirty="0" smtClean="0"/>
              <a:t>ot </a:t>
            </a:r>
            <a:r>
              <a:rPr lang="en-US" dirty="0"/>
              <a:t>focused on the condition of the person now - rather focused on removing barriers in areas of activities </a:t>
            </a:r>
          </a:p>
          <a:p>
            <a:pPr lvl="1" fontAlgn="base"/>
            <a:r>
              <a:rPr lang="en-US" dirty="0"/>
              <a:t>Employment</a:t>
            </a:r>
          </a:p>
          <a:p>
            <a:pPr lvl="1" fontAlgn="base"/>
            <a:r>
              <a:rPr lang="en-US" dirty="0"/>
              <a:t>Access to the built environment</a:t>
            </a:r>
          </a:p>
          <a:p>
            <a:pPr lvl="1" fontAlgn="base"/>
            <a:r>
              <a:rPr lang="en-US" dirty="0" smtClean="0"/>
              <a:t>Programs </a:t>
            </a:r>
            <a:r>
              <a:rPr lang="en-US" dirty="0"/>
              <a:t>and services </a:t>
            </a:r>
          </a:p>
          <a:p>
            <a:pPr lvl="1" fontAlgn="base"/>
            <a:r>
              <a:rPr lang="en-US" dirty="0"/>
              <a:t>Information and communications Technology </a:t>
            </a:r>
          </a:p>
          <a:p>
            <a:pPr lvl="1" fontAlgn="base"/>
            <a:r>
              <a:rPr lang="en-US" dirty="0"/>
              <a:t>Communications - using alternative methods like ASL</a:t>
            </a:r>
          </a:p>
          <a:p>
            <a:pPr lvl="1" fontAlgn="base"/>
            <a:r>
              <a:rPr lang="en-US" dirty="0"/>
              <a:t>Changing culture and changing the mindset</a:t>
            </a:r>
          </a:p>
          <a:p>
            <a:endParaRPr lang="en-US" dirty="0"/>
          </a:p>
        </p:txBody>
      </p:sp>
    </p:spTree>
    <p:extLst>
      <p:ext uri="{BB962C8B-B14F-4D97-AF65-F5344CB8AC3E}">
        <p14:creationId xmlns:p14="http://schemas.microsoft.com/office/powerpoint/2010/main" val="983828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Accessible Canada Act</a:t>
            </a:r>
            <a:endParaRPr lang="en-US"/>
          </a:p>
        </p:txBody>
      </p:sp>
      <p:sp>
        <p:nvSpPr>
          <p:cNvPr id="3" name="TextBox 2"/>
          <p:cNvSpPr txBox="1"/>
          <p:nvPr/>
        </p:nvSpPr>
        <p:spPr>
          <a:xfrm>
            <a:off x="391885" y="1690688"/>
            <a:ext cx="11800115" cy="3901068"/>
          </a:xfrm>
          <a:prstGeom prst="rect">
            <a:avLst/>
          </a:prstGeom>
          <a:noFill/>
        </p:spPr>
        <p:txBody>
          <a:bodyPr wrap="square" rtlCol="0">
            <a:spAutoFit/>
          </a:bodyPr>
          <a:lstStyle/>
          <a:p>
            <a:pPr lvl="1" fontAlgn="base"/>
            <a:r>
              <a:rPr lang="en-US" dirty="0" smtClean="0"/>
              <a:t>1st </a:t>
            </a:r>
            <a:r>
              <a:rPr lang="en-US" dirty="0"/>
              <a:t>legislation of it’s kind in CA - first Federal </a:t>
            </a:r>
            <a:r>
              <a:rPr lang="en-US" dirty="0" smtClean="0"/>
              <a:t>one</a:t>
            </a:r>
          </a:p>
          <a:p>
            <a:pPr lvl="1" fontAlgn="base"/>
            <a:endParaRPr lang="en-US" sz="1050" dirty="0"/>
          </a:p>
          <a:p>
            <a:pPr lvl="1" fontAlgn="base"/>
            <a:r>
              <a:rPr lang="en-US" dirty="0"/>
              <a:t>Applies to all federally regulated </a:t>
            </a:r>
            <a:r>
              <a:rPr lang="en-US" dirty="0" smtClean="0"/>
              <a:t>entities</a:t>
            </a:r>
            <a:r>
              <a:rPr lang="en-US" dirty="0"/>
              <a:t> </a:t>
            </a:r>
          </a:p>
          <a:p>
            <a:pPr lvl="2" fontAlgn="base"/>
            <a:r>
              <a:rPr lang="en-US" dirty="0"/>
              <a:t>Government, </a:t>
            </a:r>
            <a:r>
              <a:rPr lang="en-US" dirty="0" smtClean="0"/>
              <a:t>parliament &amp; sectors </a:t>
            </a:r>
            <a:r>
              <a:rPr lang="en-US" dirty="0"/>
              <a:t>of the economy, </a:t>
            </a:r>
            <a:r>
              <a:rPr lang="en-US" sz="1600" dirty="0"/>
              <a:t>Fintech, Telecommunications, </a:t>
            </a:r>
            <a:r>
              <a:rPr lang="en-US" sz="1600" dirty="0" smtClean="0"/>
              <a:t>Banking &amp; Transportation</a:t>
            </a:r>
          </a:p>
          <a:p>
            <a:pPr lvl="2" fontAlgn="base"/>
            <a:endParaRPr lang="en-US" sz="1050" dirty="0"/>
          </a:p>
          <a:p>
            <a:pPr lvl="1" fontAlgn="base"/>
            <a:r>
              <a:rPr lang="en-US" dirty="0" smtClean="0"/>
              <a:t>Accessibility </a:t>
            </a:r>
            <a:r>
              <a:rPr lang="en-US" dirty="0"/>
              <a:t>Standards Canada </a:t>
            </a:r>
          </a:p>
          <a:p>
            <a:pPr lvl="3" fontAlgn="base"/>
            <a:r>
              <a:rPr lang="en-US" dirty="0"/>
              <a:t>Accessibility </a:t>
            </a:r>
            <a:r>
              <a:rPr lang="en-US" dirty="0" smtClean="0"/>
              <a:t>plans must </a:t>
            </a:r>
            <a:r>
              <a:rPr lang="en-US" dirty="0"/>
              <a:t>be developed with direct involvement of PWD  </a:t>
            </a:r>
            <a:endParaRPr lang="en-US" dirty="0" smtClean="0"/>
          </a:p>
          <a:p>
            <a:pPr marL="1657350" lvl="3" indent="-285750" fontAlgn="base">
              <a:buFontTx/>
              <a:buChar char="-"/>
            </a:pPr>
            <a:r>
              <a:rPr lang="en-US" dirty="0" smtClean="0"/>
              <a:t>those </a:t>
            </a:r>
            <a:r>
              <a:rPr lang="en-US" dirty="0"/>
              <a:t>who use AT </a:t>
            </a:r>
          </a:p>
          <a:p>
            <a:pPr lvl="1" fontAlgn="base"/>
            <a:r>
              <a:rPr lang="en-US" dirty="0" smtClean="0"/>
              <a:t>	      Plans </a:t>
            </a:r>
            <a:r>
              <a:rPr lang="en-US" dirty="0"/>
              <a:t>will be monitored and they’re required to report on progress</a:t>
            </a:r>
          </a:p>
          <a:p>
            <a:pPr lvl="4" fontAlgn="base"/>
            <a:r>
              <a:rPr lang="en-US" dirty="0"/>
              <a:t>Act was Introduced in </a:t>
            </a:r>
            <a:r>
              <a:rPr lang="en-US" dirty="0" smtClean="0"/>
              <a:t>July of 2019</a:t>
            </a:r>
            <a:endParaRPr lang="en-US" dirty="0"/>
          </a:p>
          <a:p>
            <a:pPr lvl="4" fontAlgn="base"/>
            <a:r>
              <a:rPr lang="en-US" dirty="0"/>
              <a:t>Regulations will be further described and reporting requirements will be </a:t>
            </a:r>
            <a:r>
              <a:rPr lang="en-US" dirty="0" smtClean="0"/>
              <a:t>coming</a:t>
            </a:r>
          </a:p>
          <a:p>
            <a:pPr lvl="4" fontAlgn="base"/>
            <a:endParaRPr lang="en-US" sz="1050" dirty="0"/>
          </a:p>
          <a:p>
            <a:pPr lvl="1" fontAlgn="base"/>
            <a:r>
              <a:rPr lang="en-US" dirty="0"/>
              <a:t>Penalties for noncompliance</a:t>
            </a:r>
          </a:p>
          <a:p>
            <a:pPr lvl="2" fontAlgn="base"/>
            <a:r>
              <a:rPr lang="en-US" dirty="0"/>
              <a:t>Adopted, but the specific </a:t>
            </a:r>
            <a:r>
              <a:rPr lang="en-US" dirty="0" err="1"/>
              <a:t>regs</a:t>
            </a:r>
            <a:r>
              <a:rPr lang="en-US" dirty="0"/>
              <a:t> are not yet released </a:t>
            </a:r>
          </a:p>
          <a:p>
            <a:endParaRPr lang="en-US" dirty="0"/>
          </a:p>
        </p:txBody>
      </p:sp>
    </p:spTree>
    <p:extLst>
      <p:ext uri="{BB962C8B-B14F-4D97-AF65-F5344CB8AC3E}">
        <p14:creationId xmlns:p14="http://schemas.microsoft.com/office/powerpoint/2010/main" val="156041328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 Approach</a:t>
            </a:r>
            <a:endParaRPr lang="en-US" dirty="0"/>
          </a:p>
        </p:txBody>
      </p:sp>
      <p:sp>
        <p:nvSpPr>
          <p:cNvPr id="3" name="TextBox 2"/>
          <p:cNvSpPr txBox="1"/>
          <p:nvPr/>
        </p:nvSpPr>
        <p:spPr>
          <a:xfrm>
            <a:off x="1097280" y="1933303"/>
            <a:ext cx="11905823" cy="4524315"/>
          </a:xfrm>
          <a:prstGeom prst="rect">
            <a:avLst/>
          </a:prstGeom>
          <a:noFill/>
        </p:spPr>
        <p:txBody>
          <a:bodyPr wrap="none" rtlCol="0">
            <a:spAutoFit/>
          </a:bodyPr>
          <a:lstStyle/>
          <a:p>
            <a:pPr fontAlgn="base"/>
            <a:r>
              <a:rPr lang="en-US" dirty="0" smtClean="0"/>
              <a:t>Canada’s Official Accessibility Strategy - </a:t>
            </a:r>
            <a:r>
              <a:rPr lang="en-US" i="1" dirty="0" smtClean="0"/>
              <a:t>what is this</a:t>
            </a:r>
            <a:endParaRPr lang="en-US" dirty="0" smtClean="0"/>
          </a:p>
          <a:p>
            <a:pPr lvl="1" fontAlgn="base"/>
            <a:r>
              <a:rPr lang="en-US" dirty="0" smtClean="0"/>
              <a:t>Public Commitment to be a Role Model - lead by example</a:t>
            </a:r>
          </a:p>
          <a:p>
            <a:pPr lvl="1" fontAlgn="base"/>
            <a:r>
              <a:rPr lang="en-US" dirty="0" smtClean="0"/>
              <a:t>Prime minister appointed the first deputy minister of Accessibility </a:t>
            </a:r>
          </a:p>
          <a:p>
            <a:pPr lvl="1" fontAlgn="base"/>
            <a:r>
              <a:rPr lang="en-US" dirty="0"/>
              <a:t> </a:t>
            </a:r>
            <a:r>
              <a:rPr lang="en-US" dirty="0" smtClean="0"/>
              <a:t>  </a:t>
            </a:r>
            <a:r>
              <a:rPr lang="en-US" dirty="0" smtClean="0"/>
              <a:t>- head of a Federal Department - most Senior position - reports directly to the Prime Minister</a:t>
            </a:r>
          </a:p>
          <a:p>
            <a:pPr lvl="1" fontAlgn="base"/>
            <a:r>
              <a:rPr lang="en-US" dirty="0" smtClean="0"/>
              <a:t>- </a:t>
            </a:r>
            <a:r>
              <a:rPr lang="en-US" dirty="0" smtClean="0"/>
              <a:t>To develop an Accessibility strategy for the Federal Government</a:t>
            </a:r>
          </a:p>
          <a:p>
            <a:pPr lvl="2" fontAlgn="base"/>
            <a:r>
              <a:rPr lang="en-US" dirty="0" smtClean="0"/>
              <a:t>To meet of exceed their obligations</a:t>
            </a:r>
          </a:p>
          <a:p>
            <a:pPr lvl="2" fontAlgn="base"/>
            <a:r>
              <a:rPr lang="en-US" dirty="0" smtClean="0"/>
              <a:t>MAY OF 2019</a:t>
            </a:r>
          </a:p>
          <a:p>
            <a:pPr lvl="3" fontAlgn="base"/>
            <a:r>
              <a:rPr lang="en-US" dirty="0" smtClean="0"/>
              <a:t>Co-developed with public servants 12, 000+ who participated in the meetings and email campaigns </a:t>
            </a:r>
          </a:p>
          <a:p>
            <a:pPr lvl="3" fontAlgn="base"/>
            <a:r>
              <a:rPr lang="en-US" dirty="0" smtClean="0"/>
              <a:t>All this feedback creates the strategy</a:t>
            </a:r>
          </a:p>
          <a:p>
            <a:pPr lvl="4" fontAlgn="base"/>
            <a:r>
              <a:rPr lang="en-US" dirty="0" smtClean="0"/>
              <a:t>One Important Action Area is to Employ more people with disabilities</a:t>
            </a:r>
          </a:p>
          <a:p>
            <a:pPr lvl="5" fontAlgn="base"/>
            <a:r>
              <a:rPr lang="en-US" dirty="0" smtClean="0"/>
              <a:t>5.2 % of Federal Employees have a disability - so a was to go </a:t>
            </a:r>
          </a:p>
          <a:p>
            <a:pPr lvl="5" fontAlgn="base"/>
            <a:r>
              <a:rPr lang="en-US" dirty="0" smtClean="0"/>
              <a:t>Should be at least 9% - working on it </a:t>
            </a:r>
          </a:p>
          <a:p>
            <a:pPr lvl="1" fontAlgn="base"/>
            <a:endParaRPr lang="en-US" dirty="0"/>
          </a:p>
          <a:p>
            <a:pPr fontAlgn="base"/>
            <a:r>
              <a:rPr lang="en-US" dirty="0" smtClean="0"/>
              <a:t>PWD have been a part of this form the beginning of the process</a:t>
            </a:r>
          </a:p>
          <a:p>
            <a:pPr fontAlgn="base"/>
            <a:r>
              <a:rPr lang="en-US" dirty="0" smtClean="0"/>
              <a:t>Legal activity impacting digital accessibility</a:t>
            </a:r>
          </a:p>
          <a:p>
            <a:endParaRPr lang="en-US" dirty="0"/>
          </a:p>
        </p:txBody>
      </p:sp>
    </p:spTree>
    <p:extLst>
      <p:ext uri="{BB962C8B-B14F-4D97-AF65-F5344CB8AC3E}">
        <p14:creationId xmlns:p14="http://schemas.microsoft.com/office/powerpoint/2010/main" val="60237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United Kingdom</a:t>
            </a:r>
            <a:endParaRPr lang="en-US" dirty="0"/>
          </a:p>
        </p:txBody>
      </p:sp>
      <p:sp>
        <p:nvSpPr>
          <p:cNvPr id="4" name="Rectangle 3"/>
          <p:cNvSpPr/>
          <p:nvPr/>
        </p:nvSpPr>
        <p:spPr>
          <a:xfrm>
            <a:off x="1021080" y="1690688"/>
            <a:ext cx="10149840" cy="4801314"/>
          </a:xfrm>
          <a:prstGeom prst="rect">
            <a:avLst/>
          </a:prstGeom>
        </p:spPr>
        <p:txBody>
          <a:bodyPr wrap="square">
            <a:spAutoFit/>
          </a:bodyPr>
          <a:lstStyle/>
          <a:p>
            <a:pPr marL="0" lvl="1"/>
            <a:r>
              <a:rPr lang="en-US" dirty="0" smtClean="0"/>
              <a:t>Not following the EU Directive, developed their own </a:t>
            </a:r>
            <a:r>
              <a:rPr lang="en-US" u="sng" dirty="0" smtClean="0">
                <a:hlinkClick r:id="rId3"/>
              </a:rPr>
              <a:t>Accessibility Regulations</a:t>
            </a:r>
            <a:endParaRPr lang="en-US" dirty="0" smtClean="0">
              <a:solidFill>
                <a:srgbClr val="000000"/>
              </a:solidFill>
            </a:endParaRPr>
          </a:p>
          <a:p>
            <a:endParaRPr lang="en-US" dirty="0">
              <a:solidFill>
                <a:srgbClr val="000000"/>
              </a:solidFill>
            </a:endParaRPr>
          </a:p>
          <a:p>
            <a:r>
              <a:rPr lang="en-US" dirty="0" smtClean="0">
                <a:solidFill>
                  <a:srgbClr val="000000"/>
                </a:solidFill>
              </a:rPr>
              <a:t>All </a:t>
            </a:r>
            <a:r>
              <a:rPr lang="en-US" dirty="0">
                <a:solidFill>
                  <a:srgbClr val="000000"/>
                </a:solidFill>
              </a:rPr>
              <a:t>public sector websites created after September 23, 2018, the day said regulations came into effect, must be fully accessible within two </a:t>
            </a:r>
            <a:r>
              <a:rPr lang="en-US" dirty="0" smtClean="0">
                <a:solidFill>
                  <a:srgbClr val="000000"/>
                </a:solidFill>
              </a:rPr>
              <a:t>years </a:t>
            </a:r>
          </a:p>
          <a:p>
            <a:pPr marL="0" lvl="1"/>
            <a:r>
              <a:rPr lang="en-US" dirty="0">
                <a:solidFill>
                  <a:srgbClr val="000000"/>
                </a:solidFill>
              </a:rPr>
              <a:t>	</a:t>
            </a:r>
            <a:r>
              <a:rPr lang="en-US" dirty="0" smtClean="0"/>
              <a:t>meet WCAG 2.1AA by September 23, 2020 </a:t>
            </a:r>
          </a:p>
          <a:p>
            <a:pPr marL="0" lvl="1"/>
            <a:r>
              <a:rPr lang="en-US" dirty="0"/>
              <a:t>	</a:t>
            </a:r>
            <a:r>
              <a:rPr lang="en-US" dirty="0" smtClean="0"/>
              <a:t>They must also have an Accessibility Statement</a:t>
            </a:r>
            <a:endParaRPr lang="en-US" dirty="0" smtClean="0">
              <a:solidFill>
                <a:srgbClr val="000000"/>
              </a:solidFill>
            </a:endParaRPr>
          </a:p>
          <a:p>
            <a:endParaRPr lang="en-US" dirty="0">
              <a:solidFill>
                <a:srgbClr val="000000"/>
              </a:solidFill>
            </a:endParaRPr>
          </a:p>
          <a:p>
            <a:r>
              <a:rPr lang="en-US" dirty="0" smtClean="0">
                <a:solidFill>
                  <a:srgbClr val="000000"/>
                </a:solidFill>
              </a:rPr>
              <a:t>All </a:t>
            </a:r>
            <a:r>
              <a:rPr lang="en-US" dirty="0">
                <a:solidFill>
                  <a:srgbClr val="000000"/>
                </a:solidFill>
              </a:rPr>
              <a:t>public sector mobile apps must be accessible by June 23, 2021, and websites published on or after this date must already be accessible upon </a:t>
            </a:r>
            <a:r>
              <a:rPr lang="en-US" dirty="0" smtClean="0">
                <a:solidFill>
                  <a:srgbClr val="000000"/>
                </a:solidFill>
              </a:rPr>
              <a:t>launch </a:t>
            </a:r>
          </a:p>
          <a:p>
            <a:endParaRPr lang="en-US" dirty="0">
              <a:solidFill>
                <a:srgbClr val="000000"/>
              </a:solidFill>
            </a:endParaRPr>
          </a:p>
          <a:p>
            <a:r>
              <a:rPr lang="en-US" dirty="0" smtClean="0">
                <a:solidFill>
                  <a:srgbClr val="000000"/>
                </a:solidFill>
              </a:rPr>
              <a:t>The </a:t>
            </a:r>
            <a:r>
              <a:rPr lang="en-US" dirty="0">
                <a:solidFill>
                  <a:srgbClr val="000000"/>
                </a:solidFill>
              </a:rPr>
              <a:t>goal of these regulations is to create a legal incentive for websites and mobile applications to become accessible for people with disabilities, such as those who use assistive technology like screen readers and keyboard-only </a:t>
            </a:r>
            <a:r>
              <a:rPr lang="en-US" dirty="0" smtClean="0">
                <a:solidFill>
                  <a:srgbClr val="000000"/>
                </a:solidFill>
              </a:rPr>
              <a:t>navigation</a:t>
            </a:r>
            <a:endParaRPr lang="en-US" dirty="0">
              <a:solidFill>
                <a:srgbClr val="000000"/>
              </a:solidFill>
            </a:endParaRPr>
          </a:p>
          <a:p>
            <a:endParaRPr lang="en-US" dirty="0" smtClean="0">
              <a:solidFill>
                <a:srgbClr val="000000"/>
              </a:solidFill>
            </a:endParaRPr>
          </a:p>
          <a:p>
            <a:pPr marL="0" lvl="1"/>
            <a:r>
              <a:rPr lang="en-US" dirty="0" smtClean="0"/>
              <a:t>Unclear what the consequences will be, but this is enforced by the Government Digital Service (GDS) </a:t>
            </a:r>
          </a:p>
          <a:p>
            <a:endParaRPr lang="en-US" dirty="0"/>
          </a:p>
        </p:txBody>
      </p:sp>
    </p:spTree>
    <p:extLst>
      <p:ext uri="{BB962C8B-B14F-4D97-AF65-F5344CB8AC3E}">
        <p14:creationId xmlns:p14="http://schemas.microsoft.com/office/powerpoint/2010/main" val="6347543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7327" y="557553"/>
            <a:ext cx="9550399" cy="508000"/>
          </a:xfrm>
        </p:spPr>
        <p:txBody>
          <a:bodyPr/>
          <a:lstStyle/>
          <a:p>
            <a:pPr algn="l"/>
            <a:r>
              <a:rPr lang="en-US" sz="4400" smtClean="0">
                <a:solidFill>
                  <a:schemeClr val="tx1"/>
                </a:solidFill>
                <a:latin typeface="+mj-lt"/>
              </a:rPr>
              <a:t>Stats</a:t>
            </a:r>
            <a:endParaRPr lang="en-US" sz="4400" dirty="0">
              <a:solidFill>
                <a:schemeClr val="tx1"/>
              </a:solidFill>
              <a:latin typeface="+mj-lt"/>
            </a:endParaRPr>
          </a:p>
        </p:txBody>
      </p:sp>
      <p:sp>
        <p:nvSpPr>
          <p:cNvPr id="3" name="Rectangle 2"/>
          <p:cNvSpPr/>
          <p:nvPr/>
        </p:nvSpPr>
        <p:spPr>
          <a:xfrm>
            <a:off x="1136469" y="2546644"/>
            <a:ext cx="10607040" cy="2308324"/>
          </a:xfrm>
          <a:prstGeom prst="rect">
            <a:avLst/>
          </a:prstGeom>
        </p:spPr>
        <p:txBody>
          <a:bodyPr wrap="square">
            <a:spAutoFit/>
          </a:bodyPr>
          <a:lstStyle/>
          <a:p>
            <a:pPr marL="342900" indent="-342900">
              <a:buFont typeface="Arial" charset="0"/>
              <a:buChar char="•"/>
            </a:pPr>
            <a:r>
              <a:rPr lang="en-US" sz="2400" dirty="0">
                <a:solidFill>
                  <a:srgbClr val="202124"/>
                </a:solidFill>
              </a:rPr>
              <a:t>C</a:t>
            </a:r>
            <a:r>
              <a:rPr lang="en-US" sz="2400" b="0" i="0" dirty="0" smtClean="0">
                <a:solidFill>
                  <a:srgbClr val="202124"/>
                </a:solidFill>
                <a:effectLst/>
              </a:rPr>
              <a:t>urrent worldwide estimated population of 7.8 billion, approximately 4.93 billion people have access to and use the </a:t>
            </a:r>
            <a:r>
              <a:rPr lang="en-US" sz="2400" i="0" dirty="0" smtClean="0">
                <a:solidFill>
                  <a:srgbClr val="202124"/>
                </a:solidFill>
                <a:effectLst/>
              </a:rPr>
              <a:t>internet</a:t>
            </a:r>
            <a:r>
              <a:rPr lang="en-US" sz="2400" b="0" i="0" dirty="0" smtClean="0">
                <a:solidFill>
                  <a:srgbClr val="202124"/>
                </a:solidFill>
                <a:effectLst/>
              </a:rPr>
              <a:t> frequently </a:t>
            </a:r>
          </a:p>
          <a:p>
            <a:endParaRPr lang="en-US" sz="2400" dirty="0">
              <a:solidFill>
                <a:srgbClr val="202124"/>
              </a:solidFill>
            </a:endParaRPr>
          </a:p>
          <a:p>
            <a:pPr marL="342900" indent="-342900">
              <a:buFont typeface="Arial" charset="0"/>
              <a:buChar char="•"/>
            </a:pPr>
            <a:r>
              <a:rPr lang="en-US" sz="2400" b="0" i="0" dirty="0" smtClean="0">
                <a:solidFill>
                  <a:srgbClr val="202124"/>
                </a:solidFill>
                <a:effectLst/>
              </a:rPr>
              <a:t>63.2% of the world population uses the </a:t>
            </a:r>
            <a:r>
              <a:rPr lang="en-US" sz="2400" i="0" dirty="0" smtClean="0">
                <a:solidFill>
                  <a:srgbClr val="202124"/>
                </a:solidFill>
                <a:effectLst/>
              </a:rPr>
              <a:t>internet </a:t>
            </a:r>
          </a:p>
          <a:p>
            <a:pPr marL="342900" indent="-342900">
              <a:buFont typeface="Arial" charset="0"/>
              <a:buChar char="•"/>
            </a:pPr>
            <a:endParaRPr lang="en-US" sz="2400" b="0" dirty="0">
              <a:solidFill>
                <a:srgbClr val="202124"/>
              </a:solidFill>
            </a:endParaRPr>
          </a:p>
          <a:p>
            <a:pPr marL="342900" indent="-342900">
              <a:buFont typeface="Arial" charset="0"/>
              <a:buChar char="•"/>
            </a:pPr>
            <a:r>
              <a:rPr lang="en-US" sz="2400" b="0" i="0" dirty="0" smtClean="0">
                <a:solidFill>
                  <a:srgbClr val="202124"/>
                </a:solidFill>
                <a:effectLst/>
              </a:rPr>
              <a:t>From 2000 to 2020, the </a:t>
            </a:r>
            <a:r>
              <a:rPr lang="en-US" sz="2400" i="0" dirty="0" smtClean="0">
                <a:solidFill>
                  <a:srgbClr val="202124"/>
                </a:solidFill>
                <a:effectLst/>
              </a:rPr>
              <a:t>usage of the internet </a:t>
            </a:r>
            <a:r>
              <a:rPr lang="en-US" sz="2400" b="0" i="0" dirty="0" smtClean="0">
                <a:solidFill>
                  <a:srgbClr val="202124"/>
                </a:solidFill>
                <a:effectLst/>
              </a:rPr>
              <a:t>increased by 1,266%</a:t>
            </a:r>
            <a:endParaRPr lang="en-US" sz="2400" dirty="0"/>
          </a:p>
        </p:txBody>
      </p:sp>
    </p:spTree>
    <p:extLst>
      <p:ext uri="{BB962C8B-B14F-4D97-AF65-F5344CB8AC3E}">
        <p14:creationId xmlns:p14="http://schemas.microsoft.com/office/powerpoint/2010/main" val="124332802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Denmark</a:t>
            </a:r>
            <a:endParaRPr lang="en-US" dirty="0"/>
          </a:p>
        </p:txBody>
      </p:sp>
      <p:sp>
        <p:nvSpPr>
          <p:cNvPr id="3" name="Rectangle 2"/>
          <p:cNvSpPr/>
          <p:nvPr/>
        </p:nvSpPr>
        <p:spPr>
          <a:xfrm>
            <a:off x="3724405" y="191952"/>
            <a:ext cx="7874695" cy="6186309"/>
          </a:xfrm>
          <a:prstGeom prst="rect">
            <a:avLst/>
          </a:prstGeom>
        </p:spPr>
        <p:txBody>
          <a:bodyPr wrap="square">
            <a:spAutoFit/>
          </a:bodyPr>
          <a:lstStyle/>
          <a:p>
            <a:endParaRPr lang="da-DK" dirty="0" smtClean="0">
              <a:effectLst/>
            </a:endParaRPr>
          </a:p>
          <a:p>
            <a:r>
              <a:rPr lang="da-DK" b="1" dirty="0" err="1" smtClean="0">
                <a:effectLst/>
              </a:rPr>
              <a:t>Details</a:t>
            </a:r>
            <a:endParaRPr lang="da-DK" b="1" dirty="0" smtClean="0">
              <a:effectLst/>
            </a:endParaRPr>
          </a:p>
          <a:p>
            <a:endParaRPr lang="da-DK" b="1" dirty="0" smtClean="0">
              <a:effectLst/>
            </a:endParaRPr>
          </a:p>
          <a:p>
            <a:r>
              <a:rPr lang="da-DK" b="0" i="0" dirty="0" smtClean="0">
                <a:solidFill>
                  <a:srgbClr val="1D1D1D"/>
                </a:solidFill>
                <a:effectLst/>
              </a:rPr>
              <a:t>Date </a:t>
            </a:r>
            <a:r>
              <a:rPr lang="da-DK" b="0" i="0" dirty="0" err="1" smtClean="0">
                <a:solidFill>
                  <a:srgbClr val="1D1D1D"/>
                </a:solidFill>
                <a:effectLst/>
              </a:rPr>
              <a:t>enacted</a:t>
            </a:r>
            <a:r>
              <a:rPr lang="da-DK" b="0" i="0" dirty="0" smtClean="0">
                <a:solidFill>
                  <a:srgbClr val="1D1D1D"/>
                </a:solidFill>
                <a:effectLst/>
              </a:rPr>
              <a:t>: 2007</a:t>
            </a:r>
          </a:p>
          <a:p>
            <a:r>
              <a:rPr lang="da-DK" b="0" i="0" dirty="0" err="1" smtClean="0">
                <a:solidFill>
                  <a:srgbClr val="1D1D1D"/>
                </a:solidFill>
                <a:effectLst/>
              </a:rPr>
              <a:t>Responsible</a:t>
            </a:r>
            <a:r>
              <a:rPr lang="da-DK" b="0" i="0" dirty="0" smtClean="0">
                <a:solidFill>
                  <a:srgbClr val="1D1D1D"/>
                </a:solidFill>
                <a:effectLst/>
              </a:rPr>
              <a:t> </a:t>
            </a:r>
            <a:r>
              <a:rPr lang="da-DK" b="0" i="0" dirty="0" err="1" smtClean="0">
                <a:solidFill>
                  <a:srgbClr val="1D1D1D"/>
                </a:solidFill>
                <a:effectLst/>
              </a:rPr>
              <a:t>Entity</a:t>
            </a:r>
            <a:r>
              <a:rPr lang="da-DK" b="0" i="0" dirty="0" smtClean="0">
                <a:solidFill>
                  <a:srgbClr val="1D1D1D"/>
                </a:solidFill>
                <a:effectLst/>
              </a:rPr>
              <a:t> (Agency, </a:t>
            </a:r>
            <a:r>
              <a:rPr lang="da-DK" b="0" i="0" dirty="0" err="1" smtClean="0">
                <a:solidFill>
                  <a:srgbClr val="1D1D1D"/>
                </a:solidFill>
                <a:effectLst/>
              </a:rPr>
              <a:t>Ministry</a:t>
            </a:r>
            <a:r>
              <a:rPr lang="da-DK" b="0" i="0" dirty="0" smtClean="0">
                <a:solidFill>
                  <a:srgbClr val="1D1D1D"/>
                </a:solidFill>
                <a:effectLst/>
              </a:rPr>
              <a:t>, etc.):</a:t>
            </a:r>
          </a:p>
          <a:p>
            <a:pPr lvl="1"/>
            <a:r>
              <a:rPr lang="da-DK" b="0" i="0" dirty="0" err="1" smtClean="0">
                <a:solidFill>
                  <a:srgbClr val="1D1D1D"/>
                </a:solidFill>
                <a:effectLst/>
              </a:rPr>
              <a:t>Ministry</a:t>
            </a:r>
            <a:r>
              <a:rPr lang="da-DK" b="0" i="0" dirty="0" smtClean="0">
                <a:solidFill>
                  <a:srgbClr val="1D1D1D"/>
                </a:solidFill>
                <a:effectLst/>
              </a:rPr>
              <a:t> of Finance - </a:t>
            </a:r>
            <a:r>
              <a:rPr lang="da-DK" b="0" i="0" dirty="0" err="1" smtClean="0">
                <a:solidFill>
                  <a:srgbClr val="1D1D1D"/>
                </a:solidFill>
                <a:effectLst/>
              </a:rPr>
              <a:t>Digitalization</a:t>
            </a:r>
            <a:r>
              <a:rPr lang="da-DK" b="0" i="0" dirty="0" smtClean="0">
                <a:solidFill>
                  <a:srgbClr val="1D1D1D"/>
                </a:solidFill>
                <a:effectLst/>
              </a:rPr>
              <a:t> Agency</a:t>
            </a:r>
          </a:p>
          <a:p>
            <a:pPr lvl="2"/>
            <a:r>
              <a:rPr lang="da-DK" b="0" i="0" dirty="0" smtClean="0">
                <a:solidFill>
                  <a:srgbClr val="1D1D1D"/>
                </a:solidFill>
                <a:effectLst/>
              </a:rPr>
              <a:t>Danish: </a:t>
            </a:r>
            <a:r>
              <a:rPr lang="da-DK" b="0" i="0" dirty="0" smtClean="0">
                <a:solidFill>
                  <a:srgbClr val="1D1D1D"/>
                </a:solidFill>
                <a:effectLst/>
                <a:hlinkClick r:id="rId2"/>
              </a:rPr>
              <a:t>Digitaliseringsstyrelsen (dansk) </a:t>
            </a:r>
            <a:endParaRPr lang="da-DK" b="0" i="0" dirty="0" smtClean="0">
              <a:solidFill>
                <a:srgbClr val="1D1D1D"/>
              </a:solidFill>
              <a:effectLst/>
            </a:endParaRPr>
          </a:p>
          <a:p>
            <a:r>
              <a:rPr lang="da-DK" b="0" i="0" dirty="0" smtClean="0">
                <a:solidFill>
                  <a:srgbClr val="1D1D1D"/>
                </a:solidFill>
                <a:effectLst/>
              </a:rPr>
              <a:t>Type: Mandatory policy</a:t>
            </a:r>
          </a:p>
          <a:p>
            <a:r>
              <a:rPr lang="da-DK" b="0" i="0" dirty="0" err="1" smtClean="0">
                <a:solidFill>
                  <a:srgbClr val="1D1D1D"/>
                </a:solidFill>
                <a:effectLst/>
              </a:rPr>
              <a:t>Scope</a:t>
            </a:r>
            <a:r>
              <a:rPr lang="da-DK" b="0" i="0" dirty="0" smtClean="0">
                <a:solidFill>
                  <a:srgbClr val="1D1D1D"/>
                </a:solidFill>
                <a:effectLst/>
              </a:rPr>
              <a:t>: Public </a:t>
            </a:r>
            <a:r>
              <a:rPr lang="da-DK" b="0" i="0" dirty="0" err="1" smtClean="0">
                <a:solidFill>
                  <a:srgbClr val="1D1D1D"/>
                </a:solidFill>
                <a:effectLst/>
              </a:rPr>
              <a:t>sector</a:t>
            </a:r>
            <a:endParaRPr lang="da-DK" b="0" i="0" dirty="0" smtClean="0">
              <a:solidFill>
                <a:srgbClr val="1D1D1D"/>
              </a:solidFill>
              <a:effectLst/>
            </a:endParaRPr>
          </a:p>
          <a:p>
            <a:r>
              <a:rPr lang="da-DK" b="0" i="0" dirty="0" smtClean="0">
                <a:solidFill>
                  <a:srgbClr val="1D1D1D"/>
                </a:solidFill>
                <a:effectLst/>
              </a:rPr>
              <a:t>Web </a:t>
            </a:r>
            <a:r>
              <a:rPr lang="da-DK" b="0" i="0" dirty="0" err="1" smtClean="0">
                <a:solidFill>
                  <a:srgbClr val="1D1D1D"/>
                </a:solidFill>
                <a:effectLst/>
              </a:rPr>
              <a:t>only</a:t>
            </a:r>
            <a:r>
              <a:rPr lang="da-DK" b="0" i="0" dirty="0" smtClean="0">
                <a:solidFill>
                  <a:srgbClr val="1D1D1D"/>
                </a:solidFill>
                <a:effectLst/>
              </a:rPr>
              <a:t>: </a:t>
            </a:r>
            <a:r>
              <a:rPr lang="da-DK" b="0" i="0" dirty="0" err="1" smtClean="0">
                <a:solidFill>
                  <a:srgbClr val="1D1D1D"/>
                </a:solidFill>
                <a:effectLst/>
              </a:rPr>
              <a:t>yes</a:t>
            </a:r>
            <a:endParaRPr lang="da-DK" b="0" i="0" dirty="0" smtClean="0">
              <a:solidFill>
                <a:srgbClr val="1D1D1D"/>
              </a:solidFill>
              <a:effectLst/>
            </a:endParaRPr>
          </a:p>
          <a:p>
            <a:r>
              <a:rPr lang="da-DK" b="0" i="0" dirty="0" smtClean="0">
                <a:solidFill>
                  <a:srgbClr val="1D1D1D"/>
                </a:solidFill>
                <a:effectLst/>
              </a:rPr>
              <a:t>WCAG Version </a:t>
            </a:r>
            <a:r>
              <a:rPr lang="da-DK" b="0" i="0" dirty="0" err="1" smtClean="0">
                <a:solidFill>
                  <a:srgbClr val="1D1D1D"/>
                </a:solidFill>
                <a:effectLst/>
              </a:rPr>
              <a:t>Used</a:t>
            </a:r>
            <a:r>
              <a:rPr lang="da-DK" b="0" i="0" dirty="0" smtClean="0">
                <a:solidFill>
                  <a:srgbClr val="1D1D1D"/>
                </a:solidFill>
                <a:effectLst/>
              </a:rPr>
              <a:t>: WCAG 2.0</a:t>
            </a:r>
          </a:p>
          <a:p>
            <a:r>
              <a:rPr lang="da-DK" dirty="0"/>
              <a:t>Relevant Standard:</a:t>
            </a:r>
          </a:p>
          <a:p>
            <a:pPr lvl="1"/>
            <a:r>
              <a:rPr lang="da-DK" dirty="0">
                <a:hlinkClick r:id="rId3"/>
              </a:rPr>
              <a:t>WCAG 2.0 Level AA </a:t>
            </a:r>
            <a:r>
              <a:rPr lang="da-DK" dirty="0"/>
              <a:t/>
            </a:r>
            <a:br>
              <a:rPr lang="da-DK" dirty="0"/>
            </a:br>
            <a:r>
              <a:rPr lang="da-DK" dirty="0"/>
              <a:t>W3C Web Content Accessibility Guidelines 2.0 Level AA</a:t>
            </a:r>
          </a:p>
          <a:p>
            <a:r>
              <a:rPr lang="da-DK" dirty="0"/>
              <a:t>Relevant Documents:</a:t>
            </a:r>
          </a:p>
          <a:p>
            <a:pPr lvl="1"/>
            <a:r>
              <a:rPr lang="da-DK" dirty="0"/>
              <a:t>The </a:t>
            </a:r>
            <a:r>
              <a:rPr lang="da-DK" dirty="0" err="1"/>
              <a:t>seven</a:t>
            </a:r>
            <a:r>
              <a:rPr lang="da-DK" dirty="0"/>
              <a:t> sets of mandatory open standards</a:t>
            </a:r>
          </a:p>
          <a:p>
            <a:pPr lvl="2"/>
            <a:r>
              <a:rPr lang="da-DK" dirty="0"/>
              <a:t>Danish: </a:t>
            </a:r>
            <a:r>
              <a:rPr lang="da-DK" dirty="0">
                <a:hlinkClick r:id="rId4"/>
              </a:rPr>
              <a:t>De syv sæt af obligatoriske åbne standarder (dansk) </a:t>
            </a:r>
            <a:endParaRPr lang="da-DK" dirty="0"/>
          </a:p>
          <a:p>
            <a:pPr lvl="1"/>
            <a:r>
              <a:rPr lang="da-DK" dirty="0"/>
              <a:t/>
            </a:r>
            <a:br>
              <a:rPr lang="da-DK" dirty="0"/>
            </a:br>
            <a:r>
              <a:rPr lang="da-DK" dirty="0" err="1"/>
              <a:t>These</a:t>
            </a:r>
            <a:r>
              <a:rPr lang="da-DK" dirty="0"/>
              <a:t> standards </a:t>
            </a:r>
            <a:r>
              <a:rPr lang="da-DK" dirty="0" err="1"/>
              <a:t>are</a:t>
            </a:r>
            <a:r>
              <a:rPr lang="da-DK" dirty="0"/>
              <a:t> </a:t>
            </a:r>
            <a:r>
              <a:rPr lang="da-DK" dirty="0" err="1"/>
              <a:t>used</a:t>
            </a:r>
            <a:r>
              <a:rPr lang="da-DK" dirty="0"/>
              <a:t> for </a:t>
            </a:r>
            <a:r>
              <a:rPr lang="da-DK" dirty="0" err="1"/>
              <a:t>purchasing</a:t>
            </a:r>
            <a:r>
              <a:rPr lang="da-DK" dirty="0"/>
              <a:t>, </a:t>
            </a:r>
            <a:r>
              <a:rPr lang="da-DK" dirty="0" err="1"/>
              <a:t>development</a:t>
            </a:r>
            <a:r>
              <a:rPr lang="da-DK" dirty="0"/>
              <a:t> and operation of the websites of public </a:t>
            </a:r>
            <a:r>
              <a:rPr lang="da-DK" dirty="0" err="1"/>
              <a:t>authorities</a:t>
            </a:r>
            <a:r>
              <a:rPr lang="da-DK" dirty="0"/>
              <a:t>.</a:t>
            </a:r>
          </a:p>
          <a:p>
            <a:r>
              <a:rPr lang="da-DK" dirty="0" smtClean="0">
                <a:effectLst/>
              </a:rPr>
              <a:t/>
            </a:r>
            <a:br>
              <a:rPr lang="da-DK" dirty="0" smtClean="0">
                <a:effectLst/>
              </a:rPr>
            </a:br>
            <a:endParaRPr lang="da-DK" dirty="0">
              <a:effectLst/>
            </a:endParaRPr>
          </a:p>
        </p:txBody>
      </p:sp>
    </p:spTree>
    <p:extLst>
      <p:ext uri="{BB962C8B-B14F-4D97-AF65-F5344CB8AC3E}">
        <p14:creationId xmlns:p14="http://schemas.microsoft.com/office/powerpoint/2010/main" val="112363861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a:t>
            </a:r>
            <a:endParaRPr lang="en-US" dirty="0"/>
          </a:p>
        </p:txBody>
      </p:sp>
      <p:sp>
        <p:nvSpPr>
          <p:cNvPr id="3" name="Rectangle 2"/>
          <p:cNvSpPr/>
          <p:nvPr/>
        </p:nvSpPr>
        <p:spPr>
          <a:xfrm>
            <a:off x="1031966" y="1859340"/>
            <a:ext cx="9823268" cy="3693319"/>
          </a:xfrm>
          <a:prstGeom prst="rect">
            <a:avLst/>
          </a:prstGeom>
        </p:spPr>
        <p:txBody>
          <a:bodyPr wrap="square">
            <a:spAutoFit/>
          </a:bodyPr>
          <a:lstStyle/>
          <a:p>
            <a:r>
              <a:rPr lang="en-US" b="1" i="0" dirty="0" smtClean="0">
                <a:effectLst/>
              </a:rPr>
              <a:t>What is Directive 2102?</a:t>
            </a:r>
          </a:p>
          <a:p>
            <a:pPr algn="ctr"/>
            <a:endParaRPr lang="en-US" b="1" i="0" dirty="0" smtClean="0">
              <a:effectLst/>
            </a:endParaRPr>
          </a:p>
          <a:p>
            <a:pPr>
              <a:buFont typeface="Arial" charset="0"/>
              <a:buChar char="•"/>
            </a:pPr>
            <a:r>
              <a:rPr lang="en-US" b="0" i="0" dirty="0" smtClean="0">
                <a:effectLst/>
              </a:rPr>
              <a:t> The complete title is </a:t>
            </a:r>
            <a:r>
              <a:rPr lang="en-US" b="1" i="0" dirty="0" smtClean="0">
                <a:effectLst/>
              </a:rPr>
              <a:t>Directive (EU) 2016/2102 of the European Parliament and of the Council of 26 October 2016 on the accessibility of the websites and mobile applications of public sector bodies</a:t>
            </a:r>
            <a:r>
              <a:rPr lang="en-US" dirty="0"/>
              <a:t> </a:t>
            </a:r>
            <a:endParaRPr lang="en-US" dirty="0" smtClean="0"/>
          </a:p>
          <a:p>
            <a:pPr>
              <a:buFont typeface="Arial" charset="0"/>
              <a:buChar char="•"/>
            </a:pPr>
            <a:endParaRPr lang="en-US" b="0" i="0" dirty="0">
              <a:effectLst/>
            </a:endParaRPr>
          </a:p>
          <a:p>
            <a:endParaRPr lang="en-US" b="0" i="0" dirty="0" smtClean="0">
              <a:effectLst/>
            </a:endParaRPr>
          </a:p>
          <a:p>
            <a:pPr>
              <a:buFont typeface="Arial" charset="0"/>
              <a:buChar char="•"/>
            </a:pPr>
            <a:r>
              <a:rPr lang="en-US" b="0" i="0" dirty="0" smtClean="0">
                <a:effectLst/>
              </a:rPr>
              <a:t> Just like GDPR was standardization of privacy laws across EU, Directive 2016/2102 is standardization of accessibility laws across the European Union</a:t>
            </a:r>
          </a:p>
          <a:p>
            <a:endParaRPr lang="en-US" b="0" i="0" dirty="0" smtClean="0">
              <a:effectLst/>
            </a:endParaRPr>
          </a:p>
          <a:p>
            <a:pPr>
              <a:buFont typeface="Arial" charset="0"/>
              <a:buChar char="•"/>
            </a:pPr>
            <a:r>
              <a:rPr lang="en-US" b="0" i="0" dirty="0" smtClean="0">
                <a:effectLst/>
              </a:rPr>
              <a:t> And like GDPR it came into effect in 2016; 26 October 2016 to be exact</a:t>
            </a:r>
          </a:p>
          <a:p>
            <a:endParaRPr lang="en-US" b="0" i="0" dirty="0" smtClean="0">
              <a:effectLst/>
            </a:endParaRPr>
          </a:p>
          <a:p>
            <a:pPr>
              <a:buFont typeface="Arial" charset="0"/>
              <a:buChar char="•"/>
            </a:pPr>
            <a:r>
              <a:rPr lang="en-US" b="0" i="0" dirty="0" smtClean="0">
                <a:effectLst/>
              </a:rPr>
              <a:t> However, unlike the GPDR, it is a directive, not a regulation. </a:t>
            </a:r>
            <a:endParaRPr lang="en-US" b="0" i="0" dirty="0">
              <a:effectLst/>
            </a:endParaRPr>
          </a:p>
        </p:txBody>
      </p:sp>
    </p:spTree>
    <p:extLst>
      <p:ext uri="{BB962C8B-B14F-4D97-AF65-F5344CB8AC3E}">
        <p14:creationId xmlns:p14="http://schemas.microsoft.com/office/powerpoint/2010/main" val="15425671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EU Directive </a:t>
            </a:r>
            <a:endParaRPr lang="en-US" dirty="0"/>
          </a:p>
        </p:txBody>
      </p:sp>
      <p:sp>
        <p:nvSpPr>
          <p:cNvPr id="3" name="Rectangle 2"/>
          <p:cNvSpPr/>
          <p:nvPr/>
        </p:nvSpPr>
        <p:spPr>
          <a:xfrm>
            <a:off x="522514" y="1965008"/>
            <a:ext cx="11575869" cy="3693319"/>
          </a:xfrm>
          <a:prstGeom prst="rect">
            <a:avLst/>
          </a:prstGeom>
        </p:spPr>
        <p:txBody>
          <a:bodyPr wrap="square">
            <a:spAutoFit/>
          </a:bodyPr>
          <a:lstStyle/>
          <a:p>
            <a:r>
              <a:rPr lang="en-US" b="0" i="0" u="sng" dirty="0" smtClean="0">
                <a:solidFill>
                  <a:srgbClr val="1D1C1D"/>
                </a:solidFill>
                <a:effectLst/>
              </a:rPr>
              <a:t>Basics:</a:t>
            </a:r>
          </a:p>
          <a:p>
            <a:endParaRPr lang="en-US" b="0" dirty="0" smtClean="0">
              <a:effectLst/>
            </a:endParaRPr>
          </a:p>
          <a:p>
            <a:pPr fontAlgn="base">
              <a:buFont typeface="Arial" charset="0"/>
              <a:buChar char="•"/>
            </a:pPr>
            <a:r>
              <a:rPr lang="en-US" b="0" i="0" u="none" strike="noStrike" dirty="0" smtClean="0">
                <a:solidFill>
                  <a:srgbClr val="1D1C1D"/>
                </a:solidFill>
                <a:effectLst/>
              </a:rPr>
              <a:t> The rules laid out reflect the Commission's ongoing work to build a social and inclusive European “Union of equality” where all Europeans can take a full and active part in the digital economy and society</a:t>
            </a:r>
          </a:p>
          <a:p>
            <a:pPr fontAlgn="base"/>
            <a:endParaRPr lang="en-US" b="0" i="0" u="none" strike="noStrike" dirty="0" smtClean="0">
              <a:solidFill>
                <a:srgbClr val="1D1C1D"/>
              </a:solidFill>
              <a:effectLst/>
            </a:endParaRPr>
          </a:p>
          <a:p>
            <a:pPr fontAlgn="base">
              <a:buFont typeface="Arial" charset="0"/>
              <a:buChar char="•"/>
            </a:pPr>
            <a:r>
              <a:rPr lang="en-US" b="0" i="0" u="none" strike="noStrike" dirty="0" smtClean="0">
                <a:solidFill>
                  <a:srgbClr val="1D1C1D"/>
                </a:solidFill>
                <a:effectLst/>
              </a:rPr>
              <a:t> The Directive requires websites and apps of public sector bodies, (a few exceptions including broadcasters &amp; live streaming) to meet specific accessibility standards:</a:t>
            </a:r>
          </a:p>
          <a:p>
            <a:pPr marL="457200" fontAlgn="base">
              <a:buFont typeface="Arial" charset="0"/>
              <a:buChar char="•"/>
            </a:pPr>
            <a:r>
              <a:rPr lang="en-US" dirty="0"/>
              <a:t> </a:t>
            </a:r>
            <a:r>
              <a:rPr lang="en-US" b="0" i="0" u="none" strike="noStrike" dirty="0" smtClean="0">
                <a:solidFill>
                  <a:srgbClr val="1D1C1D"/>
                </a:solidFill>
                <a:effectLst/>
              </a:rPr>
              <a:t>an accessibility statement for each website and mobile app</a:t>
            </a:r>
          </a:p>
          <a:p>
            <a:pPr marL="457200" fontAlgn="base">
              <a:buFont typeface="Arial" charset="0"/>
              <a:buChar char="•"/>
            </a:pPr>
            <a:r>
              <a:rPr lang="en-US" b="0" i="0" u="none" strike="noStrike" dirty="0" smtClean="0">
                <a:solidFill>
                  <a:srgbClr val="1D1C1D"/>
                </a:solidFill>
                <a:effectLst/>
              </a:rPr>
              <a:t> a feedback mechanism so users can flag accessibility problems or request information published in a non-accessible content</a:t>
            </a:r>
          </a:p>
          <a:p>
            <a:pPr marL="457200" fontAlgn="base">
              <a:buFont typeface="Arial" charset="0"/>
              <a:buChar char="•"/>
            </a:pPr>
            <a:r>
              <a:rPr lang="en-US" b="0" i="0" u="none" strike="noStrike" dirty="0" smtClean="0">
                <a:solidFill>
                  <a:srgbClr val="1D1C1D"/>
                </a:solidFill>
                <a:effectLst/>
              </a:rPr>
              <a:t> regular monitoring of public sector websites and apps by Member States, and reporting on the results</a:t>
            </a:r>
          </a:p>
          <a:p>
            <a:r>
              <a:rPr lang="en-US" b="0" dirty="0" smtClean="0">
                <a:effectLst/>
              </a:rPr>
              <a:t/>
            </a:r>
            <a:br>
              <a:rPr lang="en-US" b="0" dirty="0" smtClean="0">
                <a:effectLst/>
              </a:rPr>
            </a:br>
            <a:endParaRPr lang="en-US" b="0" i="0" u="none" strike="noStrike" dirty="0">
              <a:solidFill>
                <a:srgbClr val="1D1C1D"/>
              </a:solidFill>
              <a:effectLst/>
            </a:endParaRPr>
          </a:p>
        </p:txBody>
      </p:sp>
    </p:spTree>
    <p:extLst>
      <p:ext uri="{BB962C8B-B14F-4D97-AF65-F5344CB8AC3E}">
        <p14:creationId xmlns:p14="http://schemas.microsoft.com/office/powerpoint/2010/main" val="17657076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EU Update</a:t>
            </a:r>
            <a:endParaRPr lang="en-US" dirty="0"/>
          </a:p>
        </p:txBody>
      </p:sp>
      <p:sp>
        <p:nvSpPr>
          <p:cNvPr id="3" name="Rectangle 2"/>
          <p:cNvSpPr/>
          <p:nvPr/>
        </p:nvSpPr>
        <p:spPr>
          <a:xfrm>
            <a:off x="1136469" y="1838405"/>
            <a:ext cx="9522822" cy="3139321"/>
          </a:xfrm>
          <a:prstGeom prst="rect">
            <a:avLst/>
          </a:prstGeom>
        </p:spPr>
        <p:txBody>
          <a:bodyPr wrap="square">
            <a:spAutoFit/>
          </a:bodyPr>
          <a:lstStyle/>
          <a:p>
            <a:pPr marL="285750" indent="-285750">
              <a:buFont typeface="Arial" charset="0"/>
              <a:buChar char="•"/>
            </a:pPr>
            <a:r>
              <a:rPr lang="en-US" b="0" i="0" u="none" strike="noStrike" dirty="0" smtClean="0">
                <a:solidFill>
                  <a:srgbClr val="1D1C1D"/>
                </a:solidFill>
                <a:effectLst/>
              </a:rPr>
              <a:t>A public consultation in mid-2021 will allow the public, especially people with disabilities, to express their views on the Directive, the state of web accessibility, and measures or actions for improvement</a:t>
            </a:r>
          </a:p>
          <a:p>
            <a:pPr marL="285750" indent="-285750">
              <a:buFont typeface="Arial" charset="0"/>
              <a:buChar char="•"/>
            </a:pPr>
            <a:endParaRPr lang="en-US" dirty="0">
              <a:solidFill>
                <a:srgbClr val="1D1C1D"/>
              </a:solidFill>
            </a:endParaRPr>
          </a:p>
          <a:p>
            <a:pPr marL="285750" indent="-285750">
              <a:buFont typeface="Arial" charset="0"/>
              <a:buChar char="•"/>
            </a:pPr>
            <a:r>
              <a:rPr lang="en-US" b="0" i="0" u="none" strike="noStrike" dirty="0" smtClean="0">
                <a:solidFill>
                  <a:srgbClr val="1D1C1D"/>
                </a:solidFill>
                <a:effectLst/>
              </a:rPr>
              <a:t>To complement the public consultation, there will be additional specific consultations of key stakeholders</a:t>
            </a:r>
          </a:p>
          <a:p>
            <a:endParaRPr lang="en-US" b="0" i="0" u="none" strike="noStrike" dirty="0" smtClean="0">
              <a:solidFill>
                <a:srgbClr val="1D1C1D"/>
              </a:solidFill>
              <a:effectLst/>
            </a:endParaRPr>
          </a:p>
          <a:p>
            <a:pPr marL="285750" indent="-285750" fontAlgn="base">
              <a:buFont typeface="Arial" charset="0"/>
              <a:buChar char="•"/>
            </a:pPr>
            <a:r>
              <a:rPr lang="en-US" b="0" i="0" u="none" strike="noStrike" dirty="0" smtClean="0">
                <a:solidFill>
                  <a:srgbClr val="1D1C1D"/>
                </a:solidFill>
                <a:effectLst/>
              </a:rPr>
              <a:t> The European Commission will review the application of the Web Accessibility Directive by June 2022, with the findings made public soon after</a:t>
            </a:r>
          </a:p>
          <a:p>
            <a:pPr fontAlgn="base"/>
            <a:endParaRPr lang="en-US" b="0" i="0" u="none" strike="noStrike" dirty="0" smtClean="0">
              <a:solidFill>
                <a:srgbClr val="1D1C1D"/>
              </a:solidFill>
              <a:effectLst/>
            </a:endParaRPr>
          </a:p>
          <a:p>
            <a:pPr fontAlgn="base">
              <a:buFont typeface="Arial" charset="0"/>
              <a:buChar char="•"/>
            </a:pPr>
            <a:r>
              <a:rPr lang="en-US" b="0" i="0" u="sng" strike="noStrike" dirty="0" smtClean="0">
                <a:solidFill>
                  <a:srgbClr val="1155CC"/>
                </a:solidFill>
                <a:effectLst/>
                <a:hlinkClick r:id="rId2"/>
              </a:rPr>
              <a:t> Timeline for Review</a:t>
            </a:r>
            <a:endParaRPr lang="en-US" b="0" i="0" u="none" strike="noStrike" dirty="0">
              <a:solidFill>
                <a:srgbClr val="1D1C1D"/>
              </a:solidFill>
              <a:effectLst/>
            </a:endParaRPr>
          </a:p>
        </p:txBody>
      </p:sp>
    </p:spTree>
    <p:extLst>
      <p:ext uri="{BB962C8B-B14F-4D97-AF65-F5344CB8AC3E}">
        <p14:creationId xmlns:p14="http://schemas.microsoft.com/office/powerpoint/2010/main" val="11048412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a:t>
            </a:r>
            <a:endParaRPr lang="en-US" dirty="0"/>
          </a:p>
        </p:txBody>
      </p:sp>
      <p:sp>
        <p:nvSpPr>
          <p:cNvPr id="3" name="Rectangle 2"/>
          <p:cNvSpPr/>
          <p:nvPr/>
        </p:nvSpPr>
        <p:spPr>
          <a:xfrm>
            <a:off x="3653425" y="553956"/>
            <a:ext cx="8538575" cy="4662815"/>
          </a:xfrm>
          <a:prstGeom prst="rect">
            <a:avLst/>
          </a:prstGeom>
        </p:spPr>
        <p:txBody>
          <a:bodyPr wrap="square">
            <a:spAutoFit/>
          </a:bodyPr>
          <a:lstStyle/>
          <a:p>
            <a:pPr>
              <a:lnSpc>
                <a:spcPct val="150000"/>
              </a:lnSpc>
            </a:pPr>
            <a:r>
              <a:rPr lang="en-US" b="1" i="0" dirty="0" smtClean="0">
                <a:effectLst/>
              </a:rPr>
              <a:t>Official law/policy page</a:t>
            </a:r>
          </a:p>
          <a:p>
            <a:pPr>
              <a:lnSpc>
                <a:spcPct val="150000"/>
              </a:lnSpc>
            </a:pPr>
            <a:r>
              <a:rPr lang="en-US" b="0" i="0" dirty="0" smtClean="0">
                <a:solidFill>
                  <a:srgbClr val="1D1D1D"/>
                </a:solidFill>
                <a:effectLst/>
              </a:rPr>
              <a:t>English: </a:t>
            </a:r>
            <a:r>
              <a:rPr lang="en-US" b="0" i="0" dirty="0" smtClean="0">
                <a:solidFill>
                  <a:srgbClr val="1D1D1D"/>
                </a:solidFill>
                <a:effectLst/>
                <a:hlinkClick r:id="rId3"/>
              </a:rPr>
              <a:t>Law on the Protection of Persons with Disabilities 1990, as amended </a:t>
            </a:r>
            <a:endParaRPr lang="en-US" b="0" i="0" dirty="0" smtClean="0">
              <a:solidFill>
                <a:srgbClr val="1D1D1D"/>
              </a:solidFill>
              <a:effectLst/>
            </a:endParaRPr>
          </a:p>
          <a:p>
            <a:pPr>
              <a:lnSpc>
                <a:spcPct val="150000"/>
              </a:lnSpc>
            </a:pPr>
            <a:r>
              <a:rPr lang="en-US" b="1" i="0" dirty="0" smtClean="0">
                <a:effectLst/>
              </a:rPr>
              <a:t>Details</a:t>
            </a:r>
          </a:p>
          <a:p>
            <a:pPr>
              <a:lnSpc>
                <a:spcPct val="150000"/>
              </a:lnSpc>
            </a:pPr>
            <a:r>
              <a:rPr lang="en-US" b="0" i="0" dirty="0" smtClean="0">
                <a:solidFill>
                  <a:srgbClr val="1D1D1D"/>
                </a:solidFill>
                <a:effectLst/>
              </a:rPr>
              <a:t>Date enacted: 2008</a:t>
            </a:r>
          </a:p>
          <a:p>
            <a:pPr>
              <a:lnSpc>
                <a:spcPct val="150000"/>
              </a:lnSpc>
            </a:pPr>
            <a:r>
              <a:rPr lang="en-US" b="0" i="0" dirty="0" smtClean="0">
                <a:solidFill>
                  <a:srgbClr val="1D1D1D"/>
                </a:solidFill>
                <a:effectLst/>
              </a:rPr>
              <a:t>Responsible Entities (Agencies, Ministries, etc.):</a:t>
            </a:r>
          </a:p>
          <a:p>
            <a:pPr lvl="1">
              <a:lnSpc>
                <a:spcPct val="150000"/>
              </a:lnSpc>
            </a:pPr>
            <a:r>
              <a:rPr lang="en-US" b="0" i="0" dirty="0" smtClean="0">
                <a:solidFill>
                  <a:srgbClr val="1D1D1D"/>
                </a:solidFill>
                <a:effectLst/>
                <a:hlinkClick r:id="rId4"/>
              </a:rPr>
              <a:t>State Council of the People's Republic of China </a:t>
            </a:r>
            <a:endParaRPr lang="en-US" b="0" i="0" dirty="0" smtClean="0">
              <a:solidFill>
                <a:srgbClr val="1D1D1D"/>
              </a:solidFill>
              <a:effectLst/>
            </a:endParaRPr>
          </a:p>
          <a:p>
            <a:pPr lvl="1">
              <a:lnSpc>
                <a:spcPct val="150000"/>
              </a:lnSpc>
            </a:pPr>
            <a:r>
              <a:rPr lang="en-US" b="0" i="0" dirty="0" smtClean="0">
                <a:solidFill>
                  <a:srgbClr val="1D1D1D"/>
                </a:solidFill>
                <a:effectLst/>
                <a:hlinkClick r:id="rId5"/>
              </a:rPr>
              <a:t>China Disabled Persons' Federation (CDPF) </a:t>
            </a:r>
            <a:endParaRPr lang="en-US" b="0" i="0" dirty="0" smtClean="0">
              <a:solidFill>
                <a:srgbClr val="1D1D1D"/>
              </a:solidFill>
              <a:effectLst/>
            </a:endParaRPr>
          </a:p>
          <a:p>
            <a:pPr>
              <a:lnSpc>
                <a:spcPct val="150000"/>
              </a:lnSpc>
            </a:pPr>
            <a:r>
              <a:rPr lang="en-US" b="0" i="0" dirty="0" smtClean="0">
                <a:solidFill>
                  <a:srgbClr val="1D1D1D"/>
                </a:solidFill>
                <a:effectLst/>
              </a:rPr>
              <a:t>Type: Accessibility law</a:t>
            </a:r>
          </a:p>
          <a:p>
            <a:pPr>
              <a:lnSpc>
                <a:spcPct val="150000"/>
              </a:lnSpc>
            </a:pPr>
            <a:r>
              <a:rPr lang="en-US" b="0" i="0" dirty="0" smtClean="0">
                <a:solidFill>
                  <a:srgbClr val="1D1D1D"/>
                </a:solidFill>
                <a:effectLst/>
              </a:rPr>
              <a:t>Scope: Public sector, Private sector</a:t>
            </a:r>
          </a:p>
          <a:p>
            <a:pPr>
              <a:lnSpc>
                <a:spcPct val="150000"/>
              </a:lnSpc>
            </a:pPr>
            <a:r>
              <a:rPr lang="en-US" b="0" i="0" dirty="0" smtClean="0">
                <a:solidFill>
                  <a:srgbClr val="1D1D1D"/>
                </a:solidFill>
                <a:effectLst/>
              </a:rPr>
              <a:t>Web only: no</a:t>
            </a:r>
          </a:p>
          <a:p>
            <a:pPr>
              <a:lnSpc>
                <a:spcPct val="150000"/>
              </a:lnSpc>
            </a:pPr>
            <a:r>
              <a:rPr lang="en-US" b="0" i="0" dirty="0" smtClean="0">
                <a:solidFill>
                  <a:srgbClr val="1D1D1D"/>
                </a:solidFill>
                <a:effectLst/>
              </a:rPr>
              <a:t>WCAG Version Used: None</a:t>
            </a:r>
            <a:endParaRPr lang="en-US" b="0" i="0" dirty="0">
              <a:solidFill>
                <a:srgbClr val="1D1D1D"/>
              </a:solidFill>
              <a:effectLst/>
            </a:endParaRPr>
          </a:p>
        </p:txBody>
      </p:sp>
      <p:sp>
        <p:nvSpPr>
          <p:cNvPr id="4" name="Rectangle 3"/>
          <p:cNvSpPr/>
          <p:nvPr/>
        </p:nvSpPr>
        <p:spPr>
          <a:xfrm>
            <a:off x="1075150" y="5560390"/>
            <a:ext cx="10041699" cy="923330"/>
          </a:xfrm>
          <a:prstGeom prst="rect">
            <a:avLst/>
          </a:prstGeom>
        </p:spPr>
        <p:txBody>
          <a:bodyPr wrap="square">
            <a:spAutoFit/>
          </a:bodyPr>
          <a:lstStyle/>
          <a:p>
            <a:pPr fontAlgn="base">
              <a:buFont typeface="Arial" charset="0"/>
              <a:buChar char="•"/>
            </a:pPr>
            <a:r>
              <a:rPr lang="en-US" b="0" i="0" u="none" strike="noStrike" dirty="0" smtClean="0">
                <a:solidFill>
                  <a:srgbClr val="1D1C1D"/>
                </a:solidFill>
                <a:effectLst/>
              </a:rPr>
              <a:t> In August 2019, China issued a new national standard [</a:t>
            </a:r>
            <a:r>
              <a:rPr lang="mr-IN" sz="1400" dirty="0" smtClean="0"/>
              <a:t>GB/</a:t>
            </a:r>
            <a:r>
              <a:rPr lang="mr-IN" sz="1400" dirty="0" err="1" smtClean="0"/>
              <a:t>T</a:t>
            </a:r>
            <a:r>
              <a:rPr lang="mr-IN" sz="1400" dirty="0" smtClean="0"/>
              <a:t> 37668-2019</a:t>
            </a:r>
            <a:r>
              <a:rPr lang="en-US" dirty="0" smtClean="0"/>
              <a:t> ] </a:t>
            </a:r>
            <a:r>
              <a:rPr lang="en-US" b="0" i="0" u="none" strike="noStrike" dirty="0" smtClean="0">
                <a:solidFill>
                  <a:srgbClr val="1D1C1D"/>
                </a:solidFill>
                <a:effectLst/>
              </a:rPr>
              <a:t>for </a:t>
            </a:r>
            <a:r>
              <a:rPr lang="en-US" b="0" i="0" u="none" strike="noStrike" dirty="0" smtClean="0">
                <a:solidFill>
                  <a:srgbClr val="1D1C1D"/>
                </a:solidFill>
                <a:effectLst/>
                <a:hlinkClick r:id="rId6"/>
              </a:rPr>
              <a:t>Information Requirements and Testing Methods for Accessibility of Web Content</a:t>
            </a:r>
            <a:r>
              <a:rPr lang="en-US" b="0" i="0" u="none" strike="noStrike" dirty="0" smtClean="0">
                <a:solidFill>
                  <a:srgbClr val="1D1C1D"/>
                </a:solidFill>
                <a:effectLst/>
              </a:rPr>
              <a:t>. </a:t>
            </a:r>
          </a:p>
          <a:p>
            <a:pPr fontAlgn="base">
              <a:buFont typeface="Arial" charset="0"/>
              <a:buChar char="•"/>
            </a:pPr>
            <a:r>
              <a:rPr lang="en-US" dirty="0">
                <a:solidFill>
                  <a:srgbClr val="1D1C1D"/>
                </a:solidFill>
              </a:rPr>
              <a:t> </a:t>
            </a:r>
            <a:r>
              <a:rPr lang="en-US" b="0" i="0" u="none" strike="noStrike" dirty="0" smtClean="0">
                <a:solidFill>
                  <a:srgbClr val="1D1C1D"/>
                </a:solidFill>
                <a:effectLst/>
              </a:rPr>
              <a:t>A “Recommended” standard beginning March 2020</a:t>
            </a:r>
            <a:endParaRPr lang="en-US" b="0" i="0" u="none" strike="noStrike" dirty="0" smtClean="0">
              <a:solidFill>
                <a:srgbClr val="1D1C1D"/>
              </a:solidFill>
              <a:effectLst/>
            </a:endParaRPr>
          </a:p>
        </p:txBody>
      </p:sp>
    </p:spTree>
    <p:extLst>
      <p:ext uri="{BB962C8B-B14F-4D97-AF65-F5344CB8AC3E}">
        <p14:creationId xmlns:p14="http://schemas.microsoft.com/office/powerpoint/2010/main" val="37775285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China</a:t>
            </a:r>
            <a:endParaRPr lang="en-US" dirty="0"/>
          </a:p>
        </p:txBody>
      </p:sp>
      <p:sp>
        <p:nvSpPr>
          <p:cNvPr id="3" name="Rectangle 2"/>
          <p:cNvSpPr/>
          <p:nvPr/>
        </p:nvSpPr>
        <p:spPr>
          <a:xfrm>
            <a:off x="3706660" y="365125"/>
            <a:ext cx="10515600" cy="5493812"/>
          </a:xfrm>
          <a:prstGeom prst="rect">
            <a:avLst/>
          </a:prstGeom>
        </p:spPr>
        <p:txBody>
          <a:bodyPr wrap="square">
            <a:spAutoFit/>
          </a:bodyPr>
          <a:lstStyle/>
          <a:p>
            <a:pPr>
              <a:lnSpc>
                <a:spcPct val="150000"/>
              </a:lnSpc>
            </a:pPr>
            <a:r>
              <a:rPr lang="en-US" b="1" dirty="0" smtClean="0">
                <a:effectLst/>
              </a:rPr>
              <a:t>Voluntary Web Accessibility Standard</a:t>
            </a:r>
          </a:p>
          <a:p>
            <a:pPr>
              <a:lnSpc>
                <a:spcPct val="150000"/>
              </a:lnSpc>
            </a:pPr>
            <a:r>
              <a:rPr lang="en-US" b="1" i="0" dirty="0" smtClean="0">
                <a:solidFill>
                  <a:srgbClr val="1D1D1D"/>
                </a:solidFill>
                <a:effectLst/>
              </a:rPr>
              <a:t>Official law/policy page</a:t>
            </a:r>
          </a:p>
          <a:p>
            <a:pPr>
              <a:lnSpc>
                <a:spcPct val="150000"/>
              </a:lnSpc>
            </a:pPr>
            <a:r>
              <a:rPr lang="en-US" b="0" i="0" dirty="0" smtClean="0">
                <a:solidFill>
                  <a:srgbClr val="1D1D1D"/>
                </a:solidFill>
                <a:effectLst/>
              </a:rPr>
              <a:t>English: </a:t>
            </a:r>
            <a:r>
              <a:rPr lang="en-US" b="0" i="0" dirty="0" smtClean="0">
                <a:solidFill>
                  <a:srgbClr val="1D1D1D"/>
                </a:solidFill>
                <a:effectLst/>
                <a:hlinkClick r:id="rId3"/>
              </a:rPr>
              <a:t>Voluntary Web Accessibility Standard </a:t>
            </a:r>
            <a:endParaRPr lang="en-US" b="0" i="0" dirty="0" smtClean="0">
              <a:solidFill>
                <a:srgbClr val="1D1D1D"/>
              </a:solidFill>
              <a:effectLst/>
            </a:endParaRPr>
          </a:p>
          <a:p>
            <a:pPr>
              <a:lnSpc>
                <a:spcPct val="150000"/>
              </a:lnSpc>
            </a:pPr>
            <a:r>
              <a:rPr lang="en-US" b="1" i="0" dirty="0" smtClean="0">
                <a:solidFill>
                  <a:srgbClr val="1D1D1D"/>
                </a:solidFill>
                <a:effectLst/>
              </a:rPr>
              <a:t>Details</a:t>
            </a:r>
          </a:p>
          <a:p>
            <a:pPr>
              <a:lnSpc>
                <a:spcPct val="150000"/>
              </a:lnSpc>
            </a:pPr>
            <a:r>
              <a:rPr lang="en-US" b="0" i="0" dirty="0" smtClean="0">
                <a:solidFill>
                  <a:srgbClr val="1D1D1D"/>
                </a:solidFill>
                <a:effectLst/>
              </a:rPr>
              <a:t>Date enacted: 2008</a:t>
            </a:r>
          </a:p>
          <a:p>
            <a:pPr>
              <a:lnSpc>
                <a:spcPct val="150000"/>
              </a:lnSpc>
            </a:pPr>
            <a:r>
              <a:rPr lang="en-US" b="0" i="0" dirty="0" smtClean="0">
                <a:solidFill>
                  <a:srgbClr val="1D1D1D"/>
                </a:solidFill>
                <a:effectLst/>
              </a:rPr>
              <a:t>Responsible Entity (Agency, Ministry, etc.):</a:t>
            </a:r>
          </a:p>
          <a:p>
            <a:pPr lvl="1">
              <a:lnSpc>
                <a:spcPct val="150000"/>
              </a:lnSpc>
            </a:pPr>
            <a:r>
              <a:rPr lang="en-US" b="0" i="0" dirty="0" smtClean="0">
                <a:solidFill>
                  <a:srgbClr val="1D1D1D"/>
                </a:solidFill>
                <a:effectLst/>
                <a:hlinkClick r:id="rId4"/>
              </a:rPr>
              <a:t>Ministry of Industry and Information Technology (MIIT) </a:t>
            </a:r>
            <a:endParaRPr lang="en-US" dirty="0">
              <a:solidFill>
                <a:srgbClr val="1D1D1D"/>
              </a:solidFill>
            </a:endParaRPr>
          </a:p>
          <a:p>
            <a:pPr>
              <a:lnSpc>
                <a:spcPct val="150000"/>
              </a:lnSpc>
            </a:pPr>
            <a:r>
              <a:rPr lang="en-US" b="0" i="0" dirty="0" smtClean="0">
                <a:solidFill>
                  <a:srgbClr val="1D1D1D"/>
                </a:solidFill>
                <a:effectLst/>
              </a:rPr>
              <a:t>Type: Recommendation</a:t>
            </a:r>
          </a:p>
          <a:p>
            <a:pPr>
              <a:lnSpc>
                <a:spcPct val="150000"/>
              </a:lnSpc>
            </a:pPr>
            <a:r>
              <a:rPr lang="en-US" b="0" i="0" dirty="0" smtClean="0">
                <a:solidFill>
                  <a:srgbClr val="1D1D1D"/>
                </a:solidFill>
                <a:effectLst/>
              </a:rPr>
              <a:t>Scope: Government</a:t>
            </a:r>
          </a:p>
          <a:p>
            <a:pPr>
              <a:lnSpc>
                <a:spcPct val="150000"/>
              </a:lnSpc>
            </a:pPr>
            <a:r>
              <a:rPr lang="en-US" b="0" i="0" dirty="0" smtClean="0">
                <a:solidFill>
                  <a:srgbClr val="1D1D1D"/>
                </a:solidFill>
                <a:effectLst/>
              </a:rPr>
              <a:t>Web only: yes</a:t>
            </a:r>
          </a:p>
          <a:p>
            <a:pPr>
              <a:lnSpc>
                <a:spcPct val="150000"/>
              </a:lnSpc>
            </a:pPr>
            <a:r>
              <a:rPr lang="en-US" b="0" i="0" dirty="0" smtClean="0">
                <a:solidFill>
                  <a:srgbClr val="1D1D1D"/>
                </a:solidFill>
                <a:effectLst/>
              </a:rPr>
              <a:t>WCAG Version Used: WCAG 2.0 derivative</a:t>
            </a:r>
          </a:p>
          <a:p>
            <a:pPr>
              <a:lnSpc>
                <a:spcPct val="150000"/>
              </a:lnSpc>
            </a:pPr>
            <a:r>
              <a:rPr lang="en-US" b="0" i="0" dirty="0" smtClean="0">
                <a:solidFill>
                  <a:srgbClr val="1D1D1D"/>
                </a:solidFill>
                <a:effectLst/>
              </a:rPr>
              <a:t>Relevant Standard:</a:t>
            </a:r>
          </a:p>
          <a:p>
            <a:pPr lvl="1">
              <a:lnSpc>
                <a:spcPct val="150000"/>
              </a:lnSpc>
            </a:pPr>
            <a:r>
              <a:rPr lang="en-US" b="0" i="0" dirty="0" smtClean="0">
                <a:solidFill>
                  <a:srgbClr val="1D1D1D"/>
                </a:solidFill>
                <a:effectLst/>
                <a:hlinkClick r:id="rId5"/>
              </a:rPr>
              <a:t>Technical Requirements for Web Accessibility YD/T 1761-2012 </a:t>
            </a:r>
            <a:endParaRPr lang="en-US" b="0" i="0" dirty="0">
              <a:solidFill>
                <a:srgbClr val="1D1D1D"/>
              </a:solidFill>
              <a:effectLst/>
            </a:endParaRPr>
          </a:p>
        </p:txBody>
      </p:sp>
    </p:spTree>
    <p:extLst>
      <p:ext uri="{BB962C8B-B14F-4D97-AF65-F5344CB8AC3E}">
        <p14:creationId xmlns:p14="http://schemas.microsoft.com/office/powerpoint/2010/main" val="3591131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JAPAN</a:t>
            </a:r>
            <a:endParaRPr lang="en-US" dirty="0"/>
          </a:p>
        </p:txBody>
      </p:sp>
      <p:sp>
        <p:nvSpPr>
          <p:cNvPr id="3" name="Rectangle 2"/>
          <p:cNvSpPr/>
          <p:nvPr/>
        </p:nvSpPr>
        <p:spPr>
          <a:xfrm>
            <a:off x="1149530" y="2274838"/>
            <a:ext cx="10204269" cy="2031325"/>
          </a:xfrm>
          <a:prstGeom prst="rect">
            <a:avLst/>
          </a:prstGeom>
        </p:spPr>
        <p:txBody>
          <a:bodyPr wrap="square">
            <a:spAutoFit/>
          </a:bodyPr>
          <a:lstStyle/>
          <a:p>
            <a:r>
              <a:rPr lang="en-US" b="0" i="0" dirty="0" smtClean="0">
                <a:effectLst/>
              </a:rPr>
              <a:t>Web Content Japanese Industrial Standards (JIS)</a:t>
            </a:r>
          </a:p>
          <a:p>
            <a:endParaRPr lang="en-US" b="0" i="0" dirty="0" smtClean="0">
              <a:effectLst/>
            </a:endParaRPr>
          </a:p>
          <a:p>
            <a:r>
              <a:rPr lang="en-US" b="0" i="0" dirty="0" smtClean="0">
                <a:effectLst/>
              </a:rPr>
              <a:t>On June 21, 2004, the Japanese Industrial Standard for Web accessibility, commonly referred to as the </a:t>
            </a:r>
            <a:r>
              <a:rPr lang="en-US" b="1" i="0" dirty="0" smtClean="0">
                <a:effectLst/>
              </a:rPr>
              <a:t>Web Content JIS </a:t>
            </a:r>
            <a:r>
              <a:rPr lang="en-US" b="0" i="0" dirty="0" smtClean="0">
                <a:effectLst/>
              </a:rPr>
              <a:t>was released</a:t>
            </a:r>
          </a:p>
          <a:p>
            <a:endParaRPr lang="en-US" b="0" i="0" dirty="0" smtClean="0">
              <a:effectLst/>
            </a:endParaRPr>
          </a:p>
          <a:p>
            <a:r>
              <a:rPr lang="en-US" b="0" i="0" dirty="0" smtClean="0">
                <a:effectLst/>
              </a:rPr>
              <a:t>Although the Web Content JIS is not legally binding like the provisions of the Rehabilitation Act in the United States, it attracted attention as Japan's first public web accessibility guidelines</a:t>
            </a:r>
            <a:endParaRPr lang="en-US" b="0" i="0" dirty="0">
              <a:effectLst/>
            </a:endParaRPr>
          </a:p>
        </p:txBody>
      </p:sp>
    </p:spTree>
    <p:extLst>
      <p:ext uri="{BB962C8B-B14F-4D97-AF65-F5344CB8AC3E}">
        <p14:creationId xmlns:p14="http://schemas.microsoft.com/office/powerpoint/2010/main" val="110595173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Japan</a:t>
            </a:r>
            <a:endParaRPr lang="en-US" dirty="0"/>
          </a:p>
        </p:txBody>
      </p:sp>
      <p:sp>
        <p:nvSpPr>
          <p:cNvPr id="4" name="Rectangle 3"/>
          <p:cNvSpPr/>
          <p:nvPr/>
        </p:nvSpPr>
        <p:spPr>
          <a:xfrm>
            <a:off x="838200" y="2117753"/>
            <a:ext cx="10030097" cy="3693319"/>
          </a:xfrm>
          <a:prstGeom prst="rect">
            <a:avLst/>
          </a:prstGeom>
        </p:spPr>
        <p:txBody>
          <a:bodyPr wrap="square">
            <a:spAutoFit/>
          </a:bodyPr>
          <a:lstStyle/>
          <a:p>
            <a:r>
              <a:rPr lang="en-US" b="0" i="0" dirty="0" smtClean="0">
                <a:solidFill>
                  <a:srgbClr val="333333"/>
                </a:solidFill>
                <a:effectLst/>
              </a:rPr>
              <a:t> </a:t>
            </a:r>
            <a:r>
              <a:rPr lang="en-US" b="0" i="0" dirty="0" smtClean="0">
                <a:solidFill>
                  <a:srgbClr val="20399D"/>
                </a:solidFill>
                <a:effectLst/>
                <a:hlinkClick r:id="rId3"/>
              </a:rPr>
              <a:t>Standardization of Accessibility in the Area of Information Communications—Towards Barrier-Free Equipment and Services of Information Communications</a:t>
            </a:r>
            <a:r>
              <a:rPr lang="en-US" b="0" i="0" dirty="0" smtClean="0">
                <a:solidFill>
                  <a:srgbClr val="333333"/>
                </a:solidFill>
                <a:effectLst/>
              </a:rPr>
              <a:t> </a:t>
            </a:r>
            <a:r>
              <a:rPr lang="en-US" sz="1400" b="0" i="0" dirty="0" smtClean="0">
                <a:solidFill>
                  <a:srgbClr val="333333"/>
                </a:solidFill>
                <a:effectLst/>
              </a:rPr>
              <a:t>By Hajime Yamada (GLOCOM) </a:t>
            </a:r>
            <a:endParaRPr lang="en-US" dirty="0">
              <a:solidFill>
                <a:srgbClr val="333333"/>
              </a:solidFill>
            </a:endParaRPr>
          </a:p>
          <a:p>
            <a:pPr marL="285750" indent="-285750">
              <a:buFontTx/>
              <a:buChar char="-"/>
            </a:pPr>
            <a:r>
              <a:rPr lang="en-US" b="0" i="0" dirty="0" smtClean="0">
                <a:solidFill>
                  <a:srgbClr val="333333"/>
                </a:solidFill>
                <a:effectLst/>
              </a:rPr>
              <a:t>overview of Japan's early activities with regards to developing standards and policy regulating information communications</a:t>
            </a:r>
          </a:p>
          <a:p>
            <a:endParaRPr lang="en-US" b="0" i="0" dirty="0" smtClean="0">
              <a:solidFill>
                <a:srgbClr val="333333"/>
              </a:solidFill>
              <a:effectLst/>
            </a:endParaRPr>
          </a:p>
          <a:p>
            <a:pPr>
              <a:buFont typeface="Arial" charset="0"/>
              <a:buChar char="•"/>
            </a:pPr>
            <a:r>
              <a:rPr lang="en-US" b="0" i="0" dirty="0" smtClean="0">
                <a:solidFill>
                  <a:srgbClr val="333333"/>
                </a:solidFill>
                <a:effectLst/>
              </a:rPr>
              <a:t> Ministry of Public Management, Home Affairs, Posts and Telecommunications (MPHPT) and the Ministry of Economy, Trade and Industry (METI) formed a system together in cooperation with understanding of the importance of providing </a:t>
            </a:r>
            <a:r>
              <a:rPr lang="en-US" b="1" i="0" dirty="0" smtClean="0">
                <a:solidFill>
                  <a:srgbClr val="333333"/>
                </a:solidFill>
                <a:effectLst/>
              </a:rPr>
              <a:t>Japanese Industrial Standards (JIS)</a:t>
            </a:r>
            <a:r>
              <a:rPr lang="en-US" b="0" i="0" dirty="0" smtClean="0">
                <a:solidFill>
                  <a:srgbClr val="333333"/>
                </a:solidFill>
                <a:effectLst/>
              </a:rPr>
              <a:t> for the elderly and people with disabilities</a:t>
            </a:r>
          </a:p>
          <a:p>
            <a:endParaRPr lang="en-US" b="0" i="0" dirty="0" smtClean="0">
              <a:solidFill>
                <a:srgbClr val="333333"/>
              </a:solidFill>
              <a:effectLst/>
            </a:endParaRPr>
          </a:p>
          <a:p>
            <a:pPr>
              <a:buFont typeface="Arial" charset="0"/>
              <a:buChar char="•"/>
            </a:pPr>
            <a:r>
              <a:rPr lang="en-US" b="1" i="0" dirty="0" smtClean="0">
                <a:solidFill>
                  <a:srgbClr val="333333"/>
                </a:solidFill>
                <a:effectLst/>
              </a:rPr>
              <a:t> </a:t>
            </a:r>
            <a:r>
              <a:rPr lang="en-US" i="0" dirty="0" smtClean="0">
                <a:solidFill>
                  <a:srgbClr val="333333"/>
                </a:solidFill>
                <a:effectLst/>
              </a:rPr>
              <a:t>Websites: </a:t>
            </a:r>
            <a:r>
              <a:rPr lang="en-US" b="0" i="0" dirty="0" smtClean="0">
                <a:solidFill>
                  <a:srgbClr val="333333"/>
                </a:solidFill>
                <a:effectLst/>
              </a:rPr>
              <a:t>the Ministry of Posts and Telecommunications and the Ministry of Health and Welfare announced a guideline for creation of Internet web contents accessible by people with disabilities back in 1999</a:t>
            </a:r>
            <a:endParaRPr lang="en-US" b="0" i="0" dirty="0">
              <a:solidFill>
                <a:srgbClr val="333333"/>
              </a:solidFill>
              <a:effectLst/>
            </a:endParaRPr>
          </a:p>
        </p:txBody>
      </p:sp>
    </p:spTree>
    <p:extLst>
      <p:ext uri="{BB962C8B-B14F-4D97-AF65-F5344CB8AC3E}">
        <p14:creationId xmlns:p14="http://schemas.microsoft.com/office/powerpoint/2010/main" val="977854592"/>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Global A11y Approach on Your Screen</a:t>
            </a:r>
            <a:endParaRPr lang="en-US" dirty="0"/>
          </a:p>
        </p:txBody>
      </p:sp>
      <p:sp>
        <p:nvSpPr>
          <p:cNvPr id="3" name="TextBox 2"/>
          <p:cNvSpPr txBox="1"/>
          <p:nvPr/>
        </p:nvSpPr>
        <p:spPr>
          <a:xfrm>
            <a:off x="2730138" y="1828799"/>
            <a:ext cx="8018285" cy="4524315"/>
          </a:xfrm>
          <a:prstGeom prst="rect">
            <a:avLst/>
          </a:prstGeom>
          <a:noFill/>
        </p:spPr>
        <p:txBody>
          <a:bodyPr wrap="none" rtlCol="0">
            <a:spAutoFit/>
          </a:bodyPr>
          <a:lstStyle/>
          <a:p>
            <a:pPr marL="457200" indent="-457200">
              <a:buFont typeface="Arial" charset="0"/>
              <a:buChar char="•"/>
            </a:pPr>
            <a:r>
              <a:rPr lang="en-US" sz="3200" dirty="0" smtClean="0"/>
              <a:t> Research</a:t>
            </a:r>
            <a:endParaRPr lang="en-US" sz="3200" dirty="0"/>
          </a:p>
          <a:p>
            <a:pPr marL="457200" indent="-457200">
              <a:buFont typeface="Arial" charset="0"/>
              <a:buChar char="•"/>
            </a:pPr>
            <a:r>
              <a:rPr lang="en-US" sz="3200" dirty="0" smtClean="0"/>
              <a:t> Share</a:t>
            </a:r>
            <a:endParaRPr lang="en-US" sz="3200" dirty="0"/>
          </a:p>
          <a:p>
            <a:pPr marL="457200" indent="-457200">
              <a:buFont typeface="Arial" charset="0"/>
              <a:buChar char="•"/>
            </a:pPr>
            <a:r>
              <a:rPr lang="en-US" sz="3200" dirty="0"/>
              <a:t> </a:t>
            </a:r>
            <a:r>
              <a:rPr lang="en-US" sz="3200" dirty="0" smtClean="0"/>
              <a:t>Use WCAG 2.1 AA as your foundation &amp; </a:t>
            </a:r>
            <a:endParaRPr lang="en-US" sz="3200" dirty="0"/>
          </a:p>
          <a:p>
            <a:pPr marL="914400" lvl="1" indent="-457200">
              <a:buFont typeface="Wingdings" charset="2"/>
              <a:buChar char="ü"/>
            </a:pPr>
            <a:r>
              <a:rPr lang="en-US" sz="3200" dirty="0"/>
              <a:t> </a:t>
            </a:r>
            <a:r>
              <a:rPr lang="en-US" sz="2800" dirty="0" smtClean="0"/>
              <a:t>Top it off with other details </a:t>
            </a:r>
            <a:endParaRPr lang="en-US" sz="3200" dirty="0" smtClean="0"/>
          </a:p>
          <a:p>
            <a:pPr marL="457200" indent="-457200">
              <a:buFont typeface="Arial" charset="0"/>
              <a:buChar char="•"/>
            </a:pPr>
            <a:r>
              <a:rPr lang="en-US" sz="3200" dirty="0" smtClean="0"/>
              <a:t>Commit to Learning </a:t>
            </a:r>
            <a:endParaRPr lang="en-US" sz="3200" dirty="0"/>
          </a:p>
          <a:p>
            <a:pPr marL="457200" indent="-457200">
              <a:buFont typeface="Arial" charset="0"/>
              <a:buChar char="•"/>
            </a:pPr>
            <a:r>
              <a:rPr lang="en-US" sz="3200" dirty="0" smtClean="0"/>
              <a:t> Include stake holders </a:t>
            </a:r>
            <a:endParaRPr lang="en-US" sz="3200" dirty="0"/>
          </a:p>
          <a:p>
            <a:pPr marL="457200" indent="-457200">
              <a:buFont typeface="Arial" charset="0"/>
              <a:buChar char="•"/>
            </a:pPr>
            <a:r>
              <a:rPr lang="en-US" sz="3200" dirty="0" smtClean="0"/>
              <a:t> Accept this </a:t>
            </a:r>
            <a:endParaRPr lang="en-US" sz="3200" dirty="0"/>
          </a:p>
          <a:p>
            <a:pPr marL="457200" indent="-457200">
              <a:buFont typeface="Arial" charset="0"/>
              <a:buChar char="•"/>
            </a:pPr>
            <a:r>
              <a:rPr lang="en-US" sz="3200" dirty="0" smtClean="0"/>
              <a:t> Embrace it </a:t>
            </a:r>
          </a:p>
          <a:p>
            <a:pPr marL="457200" indent="-457200">
              <a:buFont typeface="Arial" charset="0"/>
              <a:buChar char="•"/>
            </a:pPr>
            <a:r>
              <a:rPr lang="en-US" sz="3200" dirty="0" smtClean="0"/>
              <a:t>Ask for Help </a:t>
            </a:r>
            <a:endParaRPr lang="en-US" sz="3200" dirty="0"/>
          </a:p>
        </p:txBody>
      </p:sp>
    </p:spTree>
    <p:extLst>
      <p:ext uri="{BB962C8B-B14F-4D97-AF65-F5344CB8AC3E}">
        <p14:creationId xmlns:p14="http://schemas.microsoft.com/office/powerpoint/2010/main" val="66701056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3500846" y="2286000"/>
            <a:ext cx="4939173" cy="1477328"/>
          </a:xfrm>
          <a:prstGeom prst="rect">
            <a:avLst/>
          </a:prstGeom>
          <a:noFill/>
        </p:spPr>
        <p:txBody>
          <a:bodyPr wrap="none" rtlCol="0">
            <a:spAutoFit/>
          </a:bodyPr>
          <a:lstStyle/>
          <a:p>
            <a:r>
              <a:rPr lang="en-US" dirty="0" smtClean="0"/>
              <a:t>Compliance is a boring word</a:t>
            </a:r>
          </a:p>
          <a:p>
            <a:endParaRPr lang="en-US" dirty="0"/>
          </a:p>
          <a:p>
            <a:r>
              <a:rPr lang="en-US" dirty="0" smtClean="0"/>
              <a:t>I hope you’re compelled to do the right thing </a:t>
            </a:r>
          </a:p>
          <a:p>
            <a:endParaRPr lang="en-US" dirty="0"/>
          </a:p>
          <a:p>
            <a:r>
              <a:rPr lang="en-US" dirty="0" smtClean="0"/>
              <a:t>Strive to be truly Inclusive</a:t>
            </a:r>
            <a:endParaRPr lang="en-US" dirty="0"/>
          </a:p>
        </p:txBody>
      </p:sp>
      <p:sp>
        <p:nvSpPr>
          <p:cNvPr id="4" name="TextBox 3"/>
          <p:cNvSpPr txBox="1"/>
          <p:nvPr/>
        </p:nvSpPr>
        <p:spPr>
          <a:xfrm>
            <a:off x="7615646" y="5303520"/>
            <a:ext cx="1244251" cy="369332"/>
          </a:xfrm>
          <a:prstGeom prst="rect">
            <a:avLst/>
          </a:prstGeom>
          <a:noFill/>
        </p:spPr>
        <p:txBody>
          <a:bodyPr wrap="none" rtlCol="0">
            <a:spAutoFit/>
          </a:bodyPr>
          <a:lstStyle/>
          <a:p>
            <a:r>
              <a:rPr lang="en-US" dirty="0" smtClean="0"/>
              <a:t>Thank you</a:t>
            </a:r>
            <a:endParaRPr lang="en-US" dirty="0"/>
          </a:p>
        </p:txBody>
      </p:sp>
    </p:spTree>
    <p:extLst>
      <p:ext uri="{BB962C8B-B14F-4D97-AF65-F5344CB8AC3E}">
        <p14:creationId xmlns:p14="http://schemas.microsoft.com/office/powerpoint/2010/main" val="18625156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a:spLocks noGrp="1"/>
          </p:cNvSpPr>
          <p:nvPr>
            <p:ph type="title"/>
          </p:nvPr>
        </p:nvSpPr>
        <p:spPr>
          <a:xfrm>
            <a:off x="1007327" y="557553"/>
            <a:ext cx="9550399" cy="508000"/>
          </a:xfrm>
        </p:spPr>
        <p:txBody>
          <a:bodyPr/>
          <a:lstStyle/>
          <a:p>
            <a:pPr algn="l"/>
            <a:r>
              <a:rPr lang="en-US" sz="4400" smtClean="0">
                <a:solidFill>
                  <a:schemeClr val="tx1"/>
                </a:solidFill>
                <a:latin typeface="+mj-lt"/>
              </a:rPr>
              <a:t>Stats</a:t>
            </a:r>
            <a:endParaRPr lang="en-US" sz="4400" dirty="0">
              <a:solidFill>
                <a:schemeClr val="tx1"/>
              </a:solidFill>
              <a:latin typeface="+mj-lt"/>
            </a:endParaRPr>
          </a:p>
        </p:txBody>
      </p:sp>
      <p:sp>
        <p:nvSpPr>
          <p:cNvPr id="4" name="TextBox 3"/>
          <p:cNvSpPr txBox="1"/>
          <p:nvPr/>
        </p:nvSpPr>
        <p:spPr>
          <a:xfrm>
            <a:off x="1007327" y="2299063"/>
            <a:ext cx="9387635" cy="4154984"/>
          </a:xfrm>
          <a:prstGeom prst="rect">
            <a:avLst/>
          </a:prstGeom>
          <a:noFill/>
        </p:spPr>
        <p:txBody>
          <a:bodyPr wrap="none" rtlCol="0">
            <a:spAutoFit/>
          </a:bodyPr>
          <a:lstStyle/>
          <a:p>
            <a:r>
              <a:rPr lang="en-US" dirty="0" smtClean="0"/>
              <a:t>90.3% of North America &amp; 87.2% of Europe have access to and use the internet every day</a:t>
            </a:r>
          </a:p>
          <a:p>
            <a:endParaRPr lang="en-US" dirty="0"/>
          </a:p>
          <a:p>
            <a:r>
              <a:rPr lang="en-US" dirty="0" smtClean="0"/>
              <a:t>Middle East has seen a 5,227% growth in internet usage since 2000</a:t>
            </a:r>
          </a:p>
          <a:p>
            <a:endParaRPr lang="en-US" dirty="0" smtClean="0"/>
          </a:p>
          <a:p>
            <a:r>
              <a:rPr lang="en-US" dirty="0" smtClean="0"/>
              <a:t>34.5% of all websites use Word Press as their content management system</a:t>
            </a:r>
          </a:p>
          <a:p>
            <a:endParaRPr lang="en-US" dirty="0"/>
          </a:p>
          <a:p>
            <a:r>
              <a:rPr lang="en-US" dirty="0" smtClean="0"/>
              <a:t>2020 showed 50.3% of internet traffic was from a mobile devise ( down 3% ) </a:t>
            </a:r>
          </a:p>
          <a:p>
            <a:r>
              <a:rPr lang="en-US" dirty="0"/>
              <a:t> </a:t>
            </a:r>
            <a:r>
              <a:rPr lang="en-US" dirty="0" smtClean="0"/>
              <a:t>       </a:t>
            </a:r>
            <a:r>
              <a:rPr lang="en-US" i="1" dirty="0" smtClean="0"/>
              <a:t>only .07% was mobile in 2009</a:t>
            </a:r>
          </a:p>
          <a:p>
            <a:endParaRPr lang="en-US" dirty="0"/>
          </a:p>
          <a:p>
            <a:pPr>
              <a:spcAft>
                <a:spcPts val="1200"/>
              </a:spcAft>
            </a:pPr>
            <a:r>
              <a:rPr lang="en-US" dirty="0" smtClean="0"/>
              <a:t>63.38% use Google Chrome as their primary browser</a:t>
            </a:r>
          </a:p>
          <a:p>
            <a:pPr>
              <a:spcAft>
                <a:spcPts val="1200"/>
              </a:spcAft>
            </a:pPr>
            <a:r>
              <a:rPr lang="en-US" dirty="0" smtClean="0"/>
              <a:t>19.25% do it on Safari and</a:t>
            </a:r>
          </a:p>
          <a:p>
            <a:pPr>
              <a:spcAft>
                <a:spcPts val="1200"/>
              </a:spcAft>
            </a:pPr>
            <a:r>
              <a:rPr lang="en-US" dirty="0" smtClean="0"/>
              <a:t>3.77% leverage Firefox </a:t>
            </a:r>
          </a:p>
          <a:p>
            <a:endParaRPr lang="en-US" dirty="0"/>
          </a:p>
        </p:txBody>
      </p:sp>
    </p:spTree>
    <p:extLst>
      <p:ext uri="{BB962C8B-B14F-4D97-AF65-F5344CB8AC3E}">
        <p14:creationId xmlns:p14="http://schemas.microsoft.com/office/powerpoint/2010/main" val="13090753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360"/>
        <p:cNvGrpSpPr/>
        <p:nvPr/>
      </p:nvGrpSpPr>
      <p:grpSpPr>
        <a:xfrm>
          <a:off x="0" y="0"/>
          <a:ext cx="0" cy="0"/>
          <a:chOff x="0" y="0"/>
          <a:chExt cx="0" cy="0"/>
        </a:xfrm>
      </p:grpSpPr>
      <p:pic>
        <p:nvPicPr>
          <p:cNvPr id="1026" name="Picture 2" descr="mage result for map of the US"/>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81051" y="1447291"/>
            <a:ext cx="3342057" cy="2565511"/>
          </a:xfrm>
          <a:prstGeom prst="rect">
            <a:avLst/>
          </a:prstGeom>
          <a:noFill/>
          <a:extLst>
            <a:ext uri="{909E8E84-426E-40DD-AFC4-6F175D3DCCD1}">
              <a14:hiddenFill xmlns:a14="http://schemas.microsoft.com/office/drawing/2010/main">
                <a:solidFill>
                  <a:srgbClr val="FFFFFF"/>
                </a:solidFill>
              </a14:hiddenFill>
            </a:ext>
          </a:extLst>
        </p:spPr>
      </p:pic>
      <p:sp>
        <p:nvSpPr>
          <p:cNvPr id="361" name="Google Shape;361;p92"/>
          <p:cNvSpPr txBox="1">
            <a:spLocks noGrp="1"/>
          </p:cNvSpPr>
          <p:nvPr>
            <p:ph type="title"/>
          </p:nvPr>
        </p:nvSpPr>
        <p:spPr>
          <a:xfrm>
            <a:off x="126138" y="150481"/>
            <a:ext cx="7154301" cy="608939"/>
          </a:xfrm>
          <a:prstGeom prst="rect">
            <a:avLst/>
          </a:prstGeom>
          <a:noFill/>
          <a:ln>
            <a:noFill/>
          </a:ln>
        </p:spPr>
        <p:txBody>
          <a:bodyPr spcFirstLastPara="1" vert="horz" wrap="square" lIns="68533" tIns="34267" rIns="68533" bIns="34267" rtlCol="0" anchor="t" anchorCtr="0">
            <a:noAutofit/>
          </a:bodyPr>
          <a:lstStyle/>
          <a:p>
            <a:pPr algn="l"/>
            <a:r>
              <a:rPr lang="en-US" sz="4400">
                <a:solidFill>
                  <a:schemeClr val="tx1"/>
                </a:solidFill>
                <a:latin typeface="+mj-lt"/>
              </a:rPr>
              <a:t>People With Disabilities</a:t>
            </a:r>
            <a:endParaRPr sz="4400">
              <a:solidFill>
                <a:schemeClr val="tx1"/>
              </a:solidFill>
              <a:latin typeface="+mj-lt"/>
            </a:endParaRPr>
          </a:p>
        </p:txBody>
      </p:sp>
      <p:sp>
        <p:nvSpPr>
          <p:cNvPr id="362" name="Google Shape;362;p92"/>
          <p:cNvSpPr txBox="1">
            <a:spLocks noGrp="1"/>
          </p:cNvSpPr>
          <p:nvPr>
            <p:ph type="body" idx="4294967295"/>
          </p:nvPr>
        </p:nvSpPr>
        <p:spPr>
          <a:xfrm>
            <a:off x="8039507" y="5951218"/>
            <a:ext cx="2943225" cy="403225"/>
          </a:xfrm>
          <a:prstGeom prst="rect">
            <a:avLst/>
          </a:prstGeom>
          <a:noFill/>
          <a:ln>
            <a:noFill/>
          </a:ln>
        </p:spPr>
        <p:txBody>
          <a:bodyPr spcFirstLastPara="1" vert="horz" wrap="square" lIns="68533" tIns="34267" rIns="68533" bIns="34267" rtlCol="0" anchor="t" anchorCtr="0">
            <a:noAutofit/>
          </a:bodyPr>
          <a:lstStyle/>
          <a:p>
            <a:pPr marL="0" indent="0">
              <a:lnSpc>
                <a:spcPct val="120000"/>
              </a:lnSpc>
              <a:spcBef>
                <a:spcPts val="0"/>
              </a:spcBef>
              <a:buSzPts val="800"/>
              <a:buNone/>
            </a:pPr>
            <a:r>
              <a:rPr lang="en-US" sz="800"/>
              <a:t>* CDC </a:t>
            </a:r>
            <a:r>
              <a:rPr lang="en-US" sz="900" u="sng">
                <a:solidFill>
                  <a:schemeClr val="hlink"/>
                </a:solidFill>
                <a:hlinkClick r:id="rId4"/>
              </a:rPr>
              <a:t>https://</a:t>
            </a:r>
            <a:r>
              <a:rPr lang="en-US" sz="900" u="sng" dirty="0">
                <a:solidFill>
                  <a:schemeClr val="hlink"/>
                </a:solidFill>
                <a:hlinkClick r:id="rId4"/>
              </a:rPr>
              <a:t>www.cdc.gov/</a:t>
            </a:r>
            <a:endParaRPr sz="900" dirty="0"/>
          </a:p>
          <a:p>
            <a:pPr marL="0" indent="0">
              <a:lnSpc>
                <a:spcPct val="120000"/>
              </a:lnSpc>
              <a:spcBef>
                <a:spcPts val="160"/>
              </a:spcBef>
              <a:buSzPts val="800"/>
              <a:buNone/>
            </a:pPr>
            <a:r>
              <a:rPr lang="en-US" sz="800" dirty="0"/>
              <a:t>* The Global Economics of Disability - Fifth Quadrant Analytics </a:t>
            </a:r>
            <a:endParaRPr dirty="0"/>
          </a:p>
          <a:p>
            <a:pPr marL="0" indent="0">
              <a:lnSpc>
                <a:spcPct val="120000"/>
              </a:lnSpc>
              <a:spcBef>
                <a:spcPts val="200"/>
              </a:spcBef>
              <a:buSzPts val="1000"/>
              <a:buNone/>
            </a:pPr>
            <a:endParaRPr sz="1000" dirty="0"/>
          </a:p>
          <a:p>
            <a:pPr marL="0" indent="0">
              <a:lnSpc>
                <a:spcPct val="120000"/>
              </a:lnSpc>
              <a:spcBef>
                <a:spcPts val="200"/>
              </a:spcBef>
              <a:buSzPts val="1000"/>
              <a:buNone/>
            </a:pPr>
            <a:endParaRPr sz="1000" dirty="0"/>
          </a:p>
        </p:txBody>
      </p:sp>
      <p:sp>
        <p:nvSpPr>
          <p:cNvPr id="363" name="Google Shape;363;p92"/>
          <p:cNvSpPr/>
          <p:nvPr/>
        </p:nvSpPr>
        <p:spPr>
          <a:xfrm>
            <a:off x="3529725" y="1607739"/>
            <a:ext cx="5255307" cy="3233735"/>
          </a:xfrm>
          <a:prstGeom prst="rect">
            <a:avLst/>
          </a:prstGeom>
          <a:noFill/>
          <a:ln>
            <a:noFill/>
          </a:ln>
        </p:spPr>
        <p:txBody>
          <a:bodyPr spcFirstLastPara="1" wrap="square" lIns="121900" tIns="60933" rIns="121900" bIns="60933" anchor="t" anchorCtr="0">
            <a:noAutofit/>
          </a:bodyPr>
          <a:lstStyle/>
          <a:p>
            <a:endParaRPr sz="1400">
              <a:solidFill>
                <a:schemeClr val="dk1"/>
              </a:solidFill>
              <a:latin typeface="Calibri"/>
              <a:ea typeface="Calibri"/>
              <a:cs typeface="Calibri"/>
              <a:sym typeface="Calibri"/>
            </a:endParaRPr>
          </a:p>
        </p:txBody>
      </p:sp>
      <p:sp>
        <p:nvSpPr>
          <p:cNvPr id="365" name="Google Shape;365;p92"/>
          <p:cNvSpPr/>
          <p:nvPr/>
        </p:nvSpPr>
        <p:spPr>
          <a:xfrm>
            <a:off x="2911412" y="1859431"/>
            <a:ext cx="1049753" cy="995647"/>
          </a:xfrm>
          <a:prstGeom prst="ellipse">
            <a:avLst/>
          </a:prstGeom>
          <a:solidFill>
            <a:srgbClr val="006888"/>
          </a:solidFill>
          <a:ln w="38100" cap="flat" cmpd="sng">
            <a:solidFill>
              <a:srgbClr val="FFFFFF"/>
            </a:solidFill>
            <a:prstDash val="solid"/>
            <a:round/>
            <a:headEnd type="none" w="sm" len="sm"/>
            <a:tailEnd type="none" w="sm" len="sm"/>
          </a:ln>
        </p:spPr>
        <p:txBody>
          <a:bodyPr spcFirstLastPara="1" wrap="square" lIns="91400" tIns="45700" rIns="91400" bIns="45700" anchor="ctr" anchorCtr="0">
            <a:noAutofit/>
          </a:bodyPr>
          <a:lstStyle/>
          <a:p>
            <a:pPr algn="ctr"/>
            <a:r>
              <a:rPr lang="en-US" sz="1600">
                <a:solidFill>
                  <a:schemeClr val="lt1"/>
                </a:solidFill>
                <a:latin typeface="Roboto Medium"/>
                <a:ea typeface="Roboto Medium"/>
                <a:cs typeface="Roboto Medium"/>
                <a:sym typeface="Roboto Medium"/>
              </a:rPr>
              <a:t>61 </a:t>
            </a:r>
            <a:r>
              <a:rPr lang="en-US" sz="1600">
                <a:solidFill>
                  <a:schemeClr val="lt1"/>
                </a:solidFill>
                <a:latin typeface="Roboto Medium"/>
                <a:ea typeface="Roboto Medium"/>
                <a:cs typeface="Roboto Medium"/>
                <a:sym typeface="Roboto Medium"/>
              </a:rPr>
              <a:t>m</a:t>
            </a:r>
            <a:endParaRPr sz="1400" dirty="0">
              <a:solidFill>
                <a:srgbClr val="000000"/>
              </a:solidFill>
              <a:latin typeface="Arial"/>
              <a:ea typeface="Arial"/>
              <a:cs typeface="Arial"/>
              <a:sym typeface="Arial"/>
            </a:endParaRPr>
          </a:p>
        </p:txBody>
      </p:sp>
      <p:sp>
        <p:nvSpPr>
          <p:cNvPr id="366" name="Google Shape;366;p92"/>
          <p:cNvSpPr txBox="1"/>
          <p:nvPr/>
        </p:nvSpPr>
        <p:spPr>
          <a:xfrm>
            <a:off x="673116" y="4137710"/>
            <a:ext cx="2886133" cy="394704"/>
          </a:xfrm>
          <a:prstGeom prst="rect">
            <a:avLst/>
          </a:prstGeom>
          <a:noFill/>
          <a:ln>
            <a:noFill/>
          </a:ln>
        </p:spPr>
        <p:txBody>
          <a:bodyPr spcFirstLastPara="1" wrap="square" lIns="91400" tIns="45700" rIns="91400" bIns="45700" anchor="t" anchorCtr="0">
            <a:noAutofit/>
          </a:bodyPr>
          <a:lstStyle/>
          <a:p>
            <a:pPr>
              <a:lnSpc>
                <a:spcPct val="120000"/>
              </a:lnSpc>
            </a:pPr>
            <a:r>
              <a:rPr lang="en-US" sz="1200" dirty="0">
                <a:solidFill>
                  <a:srgbClr val="000000"/>
                </a:solidFill>
                <a:latin typeface="Roboto Medium"/>
                <a:ea typeface="Roboto Medium"/>
                <a:cs typeface="Roboto Medium"/>
                <a:sym typeface="Roboto Medium"/>
              </a:rPr>
              <a:t>US Population with Disability</a:t>
            </a:r>
            <a:endParaRPr sz="1400" dirty="0">
              <a:solidFill>
                <a:srgbClr val="000000"/>
              </a:solidFill>
              <a:latin typeface="Arial"/>
              <a:ea typeface="Arial"/>
              <a:cs typeface="Arial"/>
              <a:sym typeface="Arial"/>
            </a:endParaRPr>
          </a:p>
        </p:txBody>
      </p:sp>
      <p:grpSp>
        <p:nvGrpSpPr>
          <p:cNvPr id="367" name="Google Shape;367;p92"/>
          <p:cNvGrpSpPr/>
          <p:nvPr/>
        </p:nvGrpSpPr>
        <p:grpSpPr>
          <a:xfrm>
            <a:off x="4611190" y="4921880"/>
            <a:ext cx="2489548" cy="1342849"/>
            <a:chOff x="2417062" y="3351083"/>
            <a:chExt cx="1877629" cy="969472"/>
          </a:xfrm>
        </p:grpSpPr>
        <p:sp>
          <p:nvSpPr>
            <p:cNvPr id="368" name="Google Shape;368;p92"/>
            <p:cNvSpPr txBox="1"/>
            <p:nvPr/>
          </p:nvSpPr>
          <p:spPr>
            <a:xfrm>
              <a:off x="2777974" y="3351083"/>
              <a:ext cx="1516717" cy="969472"/>
            </a:xfrm>
            <a:prstGeom prst="rect">
              <a:avLst/>
            </a:prstGeom>
            <a:noFill/>
            <a:ln>
              <a:noFill/>
            </a:ln>
          </p:spPr>
          <p:txBody>
            <a:bodyPr spcFirstLastPara="1" wrap="square" lIns="91400" tIns="45700" rIns="91400" bIns="45700" anchor="t" anchorCtr="0">
              <a:noAutofit/>
            </a:bodyPr>
            <a:lstStyle/>
            <a:p>
              <a:r>
                <a:rPr lang="en-US" dirty="0">
                  <a:solidFill>
                    <a:srgbClr val="090B0D"/>
                  </a:solidFill>
                  <a:latin typeface="Roboto Medium"/>
                  <a:ea typeface="Roboto Medium"/>
                  <a:cs typeface="Roboto Medium"/>
                  <a:sym typeface="Roboto Medium"/>
                </a:rPr>
                <a:t>1/3</a:t>
              </a:r>
              <a:endParaRPr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US families have</a:t>
              </a:r>
              <a:endParaRPr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at least one member </a:t>
              </a:r>
              <a:endParaRPr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with a disability</a:t>
              </a:r>
              <a:endParaRPr dirty="0">
                <a:solidFill>
                  <a:srgbClr val="090B0D"/>
                </a:solidFill>
                <a:latin typeface="Arial"/>
                <a:ea typeface="Arial"/>
                <a:cs typeface="Arial"/>
                <a:sym typeface="Arial"/>
              </a:endParaRPr>
            </a:p>
          </p:txBody>
        </p:sp>
        <p:grpSp>
          <p:nvGrpSpPr>
            <p:cNvPr id="369" name="Google Shape;369;p92"/>
            <p:cNvGrpSpPr/>
            <p:nvPr/>
          </p:nvGrpSpPr>
          <p:grpSpPr>
            <a:xfrm>
              <a:off x="2417062" y="3359741"/>
              <a:ext cx="357188" cy="458788"/>
              <a:chOff x="6130925" y="2492375"/>
              <a:chExt cx="357188" cy="458788"/>
            </a:xfrm>
          </p:grpSpPr>
          <p:sp>
            <p:nvSpPr>
              <p:cNvPr id="370" name="Google Shape;370;p92"/>
              <p:cNvSpPr/>
              <p:nvPr/>
            </p:nvSpPr>
            <p:spPr>
              <a:xfrm>
                <a:off x="6216650" y="2492375"/>
                <a:ext cx="187325" cy="96838"/>
              </a:xfrm>
              <a:custGeom>
                <a:avLst/>
                <a:gdLst/>
                <a:ahLst/>
                <a:cxnLst/>
                <a:rect l="l" t="t" r="r" b="b"/>
                <a:pathLst>
                  <a:path w="2280" h="1190" extrusionOk="0">
                    <a:moveTo>
                      <a:pt x="0" y="1190"/>
                    </a:moveTo>
                    <a:lnTo>
                      <a:pt x="0" y="1190"/>
                    </a:lnTo>
                    <a:cubicBezTo>
                      <a:pt x="7" y="1180"/>
                      <a:pt x="13" y="1172"/>
                      <a:pt x="22" y="1162"/>
                    </a:cubicBezTo>
                    <a:cubicBezTo>
                      <a:pt x="40" y="1145"/>
                      <a:pt x="58" y="1129"/>
                      <a:pt x="78" y="1110"/>
                    </a:cubicBezTo>
                    <a:cubicBezTo>
                      <a:pt x="119" y="1071"/>
                      <a:pt x="166" y="1028"/>
                      <a:pt x="221" y="990"/>
                    </a:cubicBezTo>
                    <a:cubicBezTo>
                      <a:pt x="235" y="981"/>
                      <a:pt x="250" y="970"/>
                      <a:pt x="265" y="959"/>
                    </a:cubicBezTo>
                    <a:cubicBezTo>
                      <a:pt x="273" y="955"/>
                      <a:pt x="279" y="949"/>
                      <a:pt x="288" y="943"/>
                    </a:cubicBezTo>
                    <a:cubicBezTo>
                      <a:pt x="295" y="939"/>
                      <a:pt x="301" y="934"/>
                      <a:pt x="309" y="927"/>
                    </a:cubicBezTo>
                    <a:cubicBezTo>
                      <a:pt x="341" y="909"/>
                      <a:pt x="375" y="891"/>
                      <a:pt x="409" y="872"/>
                    </a:cubicBezTo>
                    <a:cubicBezTo>
                      <a:pt x="437" y="855"/>
                      <a:pt x="468" y="842"/>
                      <a:pt x="498" y="829"/>
                    </a:cubicBezTo>
                    <a:cubicBezTo>
                      <a:pt x="541" y="810"/>
                      <a:pt x="588" y="791"/>
                      <a:pt x="636" y="772"/>
                    </a:cubicBezTo>
                    <a:cubicBezTo>
                      <a:pt x="640" y="770"/>
                      <a:pt x="645" y="769"/>
                      <a:pt x="648" y="768"/>
                    </a:cubicBezTo>
                    <a:cubicBezTo>
                      <a:pt x="728" y="747"/>
                      <a:pt x="808" y="717"/>
                      <a:pt x="896" y="709"/>
                    </a:cubicBezTo>
                    <a:cubicBezTo>
                      <a:pt x="985" y="690"/>
                      <a:pt x="1078" y="689"/>
                      <a:pt x="1172" y="683"/>
                    </a:cubicBezTo>
                    <a:lnTo>
                      <a:pt x="1175" y="683"/>
                    </a:lnTo>
                    <a:cubicBezTo>
                      <a:pt x="1267" y="689"/>
                      <a:pt x="1357" y="690"/>
                      <a:pt x="1447" y="709"/>
                    </a:cubicBezTo>
                    <a:cubicBezTo>
                      <a:pt x="1464" y="710"/>
                      <a:pt x="1480" y="713"/>
                      <a:pt x="1497" y="717"/>
                    </a:cubicBezTo>
                    <a:cubicBezTo>
                      <a:pt x="1510" y="719"/>
                      <a:pt x="1525" y="724"/>
                      <a:pt x="1538" y="726"/>
                    </a:cubicBezTo>
                    <a:cubicBezTo>
                      <a:pt x="1572" y="734"/>
                      <a:pt x="1606" y="744"/>
                      <a:pt x="1639" y="753"/>
                    </a:cubicBezTo>
                    <a:cubicBezTo>
                      <a:pt x="1661" y="761"/>
                      <a:pt x="1685" y="766"/>
                      <a:pt x="1707" y="773"/>
                    </a:cubicBezTo>
                    <a:cubicBezTo>
                      <a:pt x="1786" y="805"/>
                      <a:pt x="1864" y="831"/>
                      <a:pt x="1930" y="871"/>
                    </a:cubicBezTo>
                    <a:cubicBezTo>
                      <a:pt x="1931" y="872"/>
                      <a:pt x="1933" y="872"/>
                      <a:pt x="1934" y="873"/>
                    </a:cubicBezTo>
                    <a:cubicBezTo>
                      <a:pt x="1969" y="892"/>
                      <a:pt x="2003" y="910"/>
                      <a:pt x="2035" y="928"/>
                    </a:cubicBezTo>
                    <a:cubicBezTo>
                      <a:pt x="2065" y="950"/>
                      <a:pt x="2094" y="970"/>
                      <a:pt x="2122" y="990"/>
                    </a:cubicBezTo>
                    <a:cubicBezTo>
                      <a:pt x="2151" y="1009"/>
                      <a:pt x="2178" y="1030"/>
                      <a:pt x="2201" y="1050"/>
                    </a:cubicBezTo>
                    <a:cubicBezTo>
                      <a:pt x="2224" y="1070"/>
                      <a:pt x="2245" y="1089"/>
                      <a:pt x="2264" y="1109"/>
                    </a:cubicBezTo>
                    <a:cubicBezTo>
                      <a:pt x="2271" y="1113"/>
                      <a:pt x="2274" y="1118"/>
                      <a:pt x="2280" y="1122"/>
                    </a:cubicBezTo>
                    <a:cubicBezTo>
                      <a:pt x="2224" y="991"/>
                      <a:pt x="2121" y="860"/>
                      <a:pt x="1979" y="754"/>
                    </a:cubicBezTo>
                    <a:cubicBezTo>
                      <a:pt x="1951" y="733"/>
                      <a:pt x="1921" y="715"/>
                      <a:pt x="1891" y="698"/>
                    </a:cubicBezTo>
                    <a:cubicBezTo>
                      <a:pt x="1831" y="651"/>
                      <a:pt x="1769" y="610"/>
                      <a:pt x="1702" y="576"/>
                    </a:cubicBezTo>
                    <a:cubicBezTo>
                      <a:pt x="1704" y="559"/>
                      <a:pt x="1705" y="543"/>
                      <a:pt x="1705" y="525"/>
                    </a:cubicBezTo>
                    <a:cubicBezTo>
                      <a:pt x="1705" y="235"/>
                      <a:pt x="1408" y="0"/>
                      <a:pt x="1040" y="0"/>
                    </a:cubicBezTo>
                    <a:cubicBezTo>
                      <a:pt x="672" y="0"/>
                      <a:pt x="374" y="235"/>
                      <a:pt x="374" y="525"/>
                    </a:cubicBezTo>
                    <a:cubicBezTo>
                      <a:pt x="374" y="581"/>
                      <a:pt x="385" y="633"/>
                      <a:pt x="405" y="683"/>
                    </a:cubicBezTo>
                    <a:cubicBezTo>
                      <a:pt x="238" y="810"/>
                      <a:pt x="100" y="983"/>
                      <a:pt x="0" y="1190"/>
                    </a:cubicBezTo>
                    <a:lnTo>
                      <a:pt x="0" y="1190"/>
                    </a:lnTo>
                    <a:close/>
                    <a:moveTo>
                      <a:pt x="0" y="1190"/>
                    </a:moveTo>
                    <a:lnTo>
                      <a:pt x="0" y="1190"/>
                    </a:lnTo>
                    <a:close/>
                  </a:path>
                </a:pathLst>
              </a:custGeom>
              <a:solidFill>
                <a:schemeClr val="accent1"/>
              </a:solidFill>
              <a:ln>
                <a:noFill/>
              </a:ln>
            </p:spPr>
            <p:txBody>
              <a:bodyPr spcFirstLastPara="1" wrap="square" lIns="121900" tIns="60933" rIns="121900" bIns="60933" anchor="t" anchorCtr="0">
                <a:noAutofit/>
              </a:bodyPr>
              <a:lstStyle/>
              <a:p>
                <a:endParaRPr sz="1400">
                  <a:solidFill>
                    <a:schemeClr val="dk1"/>
                  </a:solidFill>
                  <a:latin typeface="Calibri"/>
                  <a:ea typeface="Calibri"/>
                  <a:cs typeface="Calibri"/>
                  <a:sym typeface="Calibri"/>
                </a:endParaRPr>
              </a:p>
            </p:txBody>
          </p:sp>
          <p:sp>
            <p:nvSpPr>
              <p:cNvPr id="371" name="Google Shape;371;p92"/>
              <p:cNvSpPr/>
              <p:nvPr/>
            </p:nvSpPr>
            <p:spPr>
              <a:xfrm>
                <a:off x="6178550" y="2563813"/>
                <a:ext cx="263525" cy="236538"/>
              </a:xfrm>
              <a:custGeom>
                <a:avLst/>
                <a:gdLst/>
                <a:ahLst/>
                <a:cxnLst/>
                <a:rect l="l" t="t" r="r" b="b"/>
                <a:pathLst>
                  <a:path w="3243" h="2896" extrusionOk="0">
                    <a:moveTo>
                      <a:pt x="341" y="735"/>
                    </a:moveTo>
                    <a:lnTo>
                      <a:pt x="341" y="735"/>
                    </a:lnTo>
                    <a:cubicBezTo>
                      <a:pt x="337" y="736"/>
                      <a:pt x="333" y="736"/>
                      <a:pt x="330" y="737"/>
                    </a:cubicBezTo>
                    <a:cubicBezTo>
                      <a:pt x="114" y="793"/>
                      <a:pt x="0" y="1055"/>
                      <a:pt x="71" y="1337"/>
                    </a:cubicBezTo>
                    <a:cubicBezTo>
                      <a:pt x="119" y="1529"/>
                      <a:pt x="244" y="1678"/>
                      <a:pt x="393" y="1729"/>
                    </a:cubicBezTo>
                    <a:cubicBezTo>
                      <a:pt x="568" y="2303"/>
                      <a:pt x="1016" y="2896"/>
                      <a:pt x="1622" y="2896"/>
                    </a:cubicBezTo>
                    <a:cubicBezTo>
                      <a:pt x="2228" y="2896"/>
                      <a:pt x="2677" y="2301"/>
                      <a:pt x="2851" y="1729"/>
                    </a:cubicBezTo>
                    <a:cubicBezTo>
                      <a:pt x="3000" y="1678"/>
                      <a:pt x="3126" y="1529"/>
                      <a:pt x="3173" y="1337"/>
                    </a:cubicBezTo>
                    <a:cubicBezTo>
                      <a:pt x="3243" y="1055"/>
                      <a:pt x="3130" y="792"/>
                      <a:pt x="2914" y="737"/>
                    </a:cubicBezTo>
                    <a:cubicBezTo>
                      <a:pt x="2910" y="736"/>
                      <a:pt x="2906" y="735"/>
                      <a:pt x="2902" y="735"/>
                    </a:cubicBezTo>
                    <a:cubicBezTo>
                      <a:pt x="2880" y="623"/>
                      <a:pt x="2848" y="518"/>
                      <a:pt x="2809" y="420"/>
                    </a:cubicBezTo>
                    <a:cubicBezTo>
                      <a:pt x="2807" y="394"/>
                      <a:pt x="2803" y="369"/>
                      <a:pt x="2797" y="344"/>
                    </a:cubicBezTo>
                    <a:cubicBezTo>
                      <a:pt x="2788" y="337"/>
                      <a:pt x="2779" y="332"/>
                      <a:pt x="2768" y="325"/>
                    </a:cubicBezTo>
                    <a:cubicBezTo>
                      <a:pt x="2748" y="314"/>
                      <a:pt x="2727" y="301"/>
                      <a:pt x="2704" y="288"/>
                    </a:cubicBezTo>
                    <a:cubicBezTo>
                      <a:pt x="2675" y="271"/>
                      <a:pt x="2641" y="252"/>
                      <a:pt x="2606" y="235"/>
                    </a:cubicBezTo>
                    <a:cubicBezTo>
                      <a:pt x="2587" y="225"/>
                      <a:pt x="2569" y="216"/>
                      <a:pt x="2548" y="206"/>
                    </a:cubicBezTo>
                    <a:cubicBezTo>
                      <a:pt x="2519" y="193"/>
                      <a:pt x="2489" y="179"/>
                      <a:pt x="2457" y="164"/>
                    </a:cubicBezTo>
                    <a:cubicBezTo>
                      <a:pt x="2444" y="159"/>
                      <a:pt x="2430" y="154"/>
                      <a:pt x="2417" y="150"/>
                    </a:cubicBezTo>
                    <a:cubicBezTo>
                      <a:pt x="2397" y="142"/>
                      <a:pt x="2378" y="134"/>
                      <a:pt x="2357" y="127"/>
                    </a:cubicBezTo>
                    <a:cubicBezTo>
                      <a:pt x="2290" y="97"/>
                      <a:pt x="2214" y="85"/>
                      <a:pt x="2139" y="59"/>
                    </a:cubicBezTo>
                    <a:cubicBezTo>
                      <a:pt x="2126" y="57"/>
                      <a:pt x="2111" y="53"/>
                      <a:pt x="2099" y="51"/>
                    </a:cubicBezTo>
                    <a:cubicBezTo>
                      <a:pt x="2059" y="42"/>
                      <a:pt x="2019" y="34"/>
                      <a:pt x="1978" y="29"/>
                    </a:cubicBezTo>
                    <a:cubicBezTo>
                      <a:pt x="1952" y="25"/>
                      <a:pt x="1928" y="20"/>
                      <a:pt x="1901" y="17"/>
                    </a:cubicBezTo>
                    <a:cubicBezTo>
                      <a:pt x="1820" y="4"/>
                      <a:pt x="1736" y="5"/>
                      <a:pt x="1653" y="0"/>
                    </a:cubicBezTo>
                    <a:cubicBezTo>
                      <a:pt x="1623" y="1"/>
                      <a:pt x="1594" y="3"/>
                      <a:pt x="1564" y="4"/>
                    </a:cubicBezTo>
                    <a:cubicBezTo>
                      <a:pt x="1511" y="5"/>
                      <a:pt x="1456" y="8"/>
                      <a:pt x="1404" y="16"/>
                    </a:cubicBezTo>
                    <a:cubicBezTo>
                      <a:pt x="1322" y="24"/>
                      <a:pt x="1244" y="44"/>
                      <a:pt x="1166" y="58"/>
                    </a:cubicBezTo>
                    <a:cubicBezTo>
                      <a:pt x="1154" y="62"/>
                      <a:pt x="1141" y="67"/>
                      <a:pt x="1128" y="70"/>
                    </a:cubicBezTo>
                    <a:cubicBezTo>
                      <a:pt x="1066" y="88"/>
                      <a:pt x="1004" y="102"/>
                      <a:pt x="949" y="126"/>
                    </a:cubicBezTo>
                    <a:cubicBezTo>
                      <a:pt x="915" y="139"/>
                      <a:pt x="881" y="152"/>
                      <a:pt x="850" y="165"/>
                    </a:cubicBezTo>
                    <a:cubicBezTo>
                      <a:pt x="828" y="175"/>
                      <a:pt x="808" y="184"/>
                      <a:pt x="788" y="194"/>
                    </a:cubicBezTo>
                    <a:cubicBezTo>
                      <a:pt x="778" y="199"/>
                      <a:pt x="768" y="203"/>
                      <a:pt x="760" y="207"/>
                    </a:cubicBezTo>
                    <a:cubicBezTo>
                      <a:pt x="700" y="234"/>
                      <a:pt x="650" y="264"/>
                      <a:pt x="604" y="288"/>
                    </a:cubicBezTo>
                    <a:cubicBezTo>
                      <a:pt x="597" y="292"/>
                      <a:pt x="591" y="296"/>
                      <a:pt x="585" y="299"/>
                    </a:cubicBezTo>
                    <a:cubicBezTo>
                      <a:pt x="569" y="308"/>
                      <a:pt x="554" y="317"/>
                      <a:pt x="539" y="325"/>
                    </a:cubicBezTo>
                    <a:cubicBezTo>
                      <a:pt x="520" y="337"/>
                      <a:pt x="502" y="350"/>
                      <a:pt x="486" y="361"/>
                    </a:cubicBezTo>
                    <a:cubicBezTo>
                      <a:pt x="469" y="372"/>
                      <a:pt x="455" y="381"/>
                      <a:pt x="442" y="390"/>
                    </a:cubicBezTo>
                    <a:cubicBezTo>
                      <a:pt x="400" y="496"/>
                      <a:pt x="365" y="612"/>
                      <a:pt x="341" y="735"/>
                    </a:cubicBezTo>
                    <a:lnTo>
                      <a:pt x="341" y="735"/>
                    </a:lnTo>
                    <a:close/>
                    <a:moveTo>
                      <a:pt x="1205" y="548"/>
                    </a:moveTo>
                    <a:lnTo>
                      <a:pt x="1205" y="548"/>
                    </a:lnTo>
                    <a:cubicBezTo>
                      <a:pt x="1326" y="426"/>
                      <a:pt x="1481" y="346"/>
                      <a:pt x="1627" y="283"/>
                    </a:cubicBezTo>
                    <a:cubicBezTo>
                      <a:pt x="1686" y="403"/>
                      <a:pt x="1784" y="521"/>
                      <a:pt x="1914" y="616"/>
                    </a:cubicBezTo>
                    <a:cubicBezTo>
                      <a:pt x="2189" y="819"/>
                      <a:pt x="2514" y="855"/>
                      <a:pt x="2690" y="716"/>
                    </a:cubicBezTo>
                    <a:cubicBezTo>
                      <a:pt x="2699" y="759"/>
                      <a:pt x="2709" y="803"/>
                      <a:pt x="2715" y="847"/>
                    </a:cubicBezTo>
                    <a:lnTo>
                      <a:pt x="2729" y="943"/>
                    </a:lnTo>
                    <a:lnTo>
                      <a:pt x="2825" y="934"/>
                    </a:lnTo>
                    <a:cubicBezTo>
                      <a:pt x="2839" y="933"/>
                      <a:pt x="2853" y="933"/>
                      <a:pt x="2863" y="935"/>
                    </a:cubicBezTo>
                    <a:cubicBezTo>
                      <a:pt x="2964" y="960"/>
                      <a:pt x="3015" y="1125"/>
                      <a:pt x="2974" y="1287"/>
                    </a:cubicBezTo>
                    <a:cubicBezTo>
                      <a:pt x="2936" y="1443"/>
                      <a:pt x="2835" y="1533"/>
                      <a:pt x="2755" y="1544"/>
                    </a:cubicBezTo>
                    <a:lnTo>
                      <a:pt x="2687" y="1553"/>
                    </a:lnTo>
                    <a:lnTo>
                      <a:pt x="2670" y="1617"/>
                    </a:lnTo>
                    <a:cubicBezTo>
                      <a:pt x="2524" y="2152"/>
                      <a:pt x="2119" y="2693"/>
                      <a:pt x="1622" y="2693"/>
                    </a:cubicBezTo>
                    <a:cubicBezTo>
                      <a:pt x="1125" y="2693"/>
                      <a:pt x="718" y="2152"/>
                      <a:pt x="573" y="1617"/>
                    </a:cubicBezTo>
                    <a:lnTo>
                      <a:pt x="555" y="1551"/>
                    </a:lnTo>
                    <a:lnTo>
                      <a:pt x="488" y="1541"/>
                    </a:lnTo>
                    <a:cubicBezTo>
                      <a:pt x="408" y="1530"/>
                      <a:pt x="307" y="1438"/>
                      <a:pt x="268" y="1284"/>
                    </a:cubicBezTo>
                    <a:cubicBezTo>
                      <a:pt x="228" y="1121"/>
                      <a:pt x="280" y="957"/>
                      <a:pt x="379" y="932"/>
                    </a:cubicBezTo>
                    <a:cubicBezTo>
                      <a:pt x="385" y="931"/>
                      <a:pt x="392" y="929"/>
                      <a:pt x="400" y="929"/>
                    </a:cubicBezTo>
                    <a:cubicBezTo>
                      <a:pt x="407" y="929"/>
                      <a:pt x="411" y="929"/>
                      <a:pt x="417" y="931"/>
                    </a:cubicBezTo>
                    <a:lnTo>
                      <a:pt x="437" y="933"/>
                    </a:lnTo>
                    <a:cubicBezTo>
                      <a:pt x="456" y="1076"/>
                      <a:pt x="515" y="1208"/>
                      <a:pt x="615" y="1308"/>
                    </a:cubicBezTo>
                    <a:cubicBezTo>
                      <a:pt x="918" y="1613"/>
                      <a:pt x="812" y="940"/>
                      <a:pt x="1205" y="548"/>
                    </a:cubicBezTo>
                    <a:lnTo>
                      <a:pt x="1205" y="548"/>
                    </a:lnTo>
                    <a:close/>
                    <a:moveTo>
                      <a:pt x="1205" y="548"/>
                    </a:moveTo>
                    <a:lnTo>
                      <a:pt x="1205" y="548"/>
                    </a:lnTo>
                    <a:close/>
                  </a:path>
                </a:pathLst>
              </a:custGeom>
              <a:solidFill>
                <a:schemeClr val="accent1"/>
              </a:solidFill>
              <a:ln>
                <a:noFill/>
              </a:ln>
            </p:spPr>
            <p:txBody>
              <a:bodyPr spcFirstLastPara="1" wrap="square" lIns="121900" tIns="60933" rIns="121900" bIns="60933" anchor="t" anchorCtr="0">
                <a:noAutofit/>
              </a:bodyPr>
              <a:lstStyle/>
              <a:p>
                <a:endParaRPr sz="1400">
                  <a:solidFill>
                    <a:schemeClr val="dk1"/>
                  </a:solidFill>
                  <a:latin typeface="Calibri"/>
                  <a:ea typeface="Calibri"/>
                  <a:cs typeface="Calibri"/>
                  <a:sym typeface="Calibri"/>
                </a:endParaRPr>
              </a:p>
            </p:txBody>
          </p:sp>
          <p:sp>
            <p:nvSpPr>
              <p:cNvPr id="372" name="Google Shape;372;p92"/>
              <p:cNvSpPr/>
              <p:nvPr/>
            </p:nvSpPr>
            <p:spPr>
              <a:xfrm>
                <a:off x="6130925" y="2765425"/>
                <a:ext cx="357188" cy="185738"/>
              </a:xfrm>
              <a:custGeom>
                <a:avLst/>
                <a:gdLst/>
                <a:ahLst/>
                <a:cxnLst/>
                <a:rect l="l" t="t" r="r" b="b"/>
                <a:pathLst>
                  <a:path w="4374" h="2290" extrusionOk="0">
                    <a:moveTo>
                      <a:pt x="3362" y="0"/>
                    </a:moveTo>
                    <a:lnTo>
                      <a:pt x="3362" y="0"/>
                    </a:lnTo>
                    <a:cubicBezTo>
                      <a:pt x="3234" y="217"/>
                      <a:pt x="3086" y="399"/>
                      <a:pt x="2892" y="499"/>
                    </a:cubicBezTo>
                    <a:cubicBezTo>
                      <a:pt x="2490" y="705"/>
                      <a:pt x="2191" y="872"/>
                      <a:pt x="2191" y="872"/>
                    </a:cubicBezTo>
                    <a:lnTo>
                      <a:pt x="2190" y="870"/>
                    </a:lnTo>
                    <a:lnTo>
                      <a:pt x="2190" y="866"/>
                    </a:lnTo>
                    <a:lnTo>
                      <a:pt x="2186" y="868"/>
                    </a:lnTo>
                    <a:lnTo>
                      <a:pt x="2182" y="866"/>
                    </a:lnTo>
                    <a:lnTo>
                      <a:pt x="2182" y="870"/>
                    </a:lnTo>
                    <a:lnTo>
                      <a:pt x="2181" y="872"/>
                    </a:lnTo>
                    <a:cubicBezTo>
                      <a:pt x="2181" y="872"/>
                      <a:pt x="1882" y="704"/>
                      <a:pt x="1480" y="499"/>
                    </a:cubicBezTo>
                    <a:cubicBezTo>
                      <a:pt x="1285" y="399"/>
                      <a:pt x="1139" y="218"/>
                      <a:pt x="1011" y="0"/>
                    </a:cubicBezTo>
                    <a:cubicBezTo>
                      <a:pt x="415" y="242"/>
                      <a:pt x="0" y="798"/>
                      <a:pt x="0" y="1283"/>
                    </a:cubicBezTo>
                    <a:lnTo>
                      <a:pt x="0" y="2290"/>
                    </a:lnTo>
                    <a:lnTo>
                      <a:pt x="4374" y="2290"/>
                    </a:lnTo>
                    <a:lnTo>
                      <a:pt x="4374" y="1283"/>
                    </a:lnTo>
                    <a:cubicBezTo>
                      <a:pt x="4373" y="798"/>
                      <a:pt x="3957" y="242"/>
                      <a:pt x="3362" y="0"/>
                    </a:cubicBezTo>
                    <a:lnTo>
                      <a:pt x="3362" y="0"/>
                    </a:lnTo>
                    <a:close/>
                    <a:moveTo>
                      <a:pt x="3362" y="0"/>
                    </a:moveTo>
                    <a:lnTo>
                      <a:pt x="3362" y="0"/>
                    </a:lnTo>
                    <a:close/>
                  </a:path>
                </a:pathLst>
              </a:custGeom>
              <a:solidFill>
                <a:srgbClr val="046888"/>
              </a:solidFill>
              <a:ln>
                <a:noFill/>
              </a:ln>
            </p:spPr>
            <p:txBody>
              <a:bodyPr spcFirstLastPara="1" wrap="square" lIns="121900" tIns="60933" rIns="121900" bIns="60933" anchor="t" anchorCtr="0">
                <a:noAutofit/>
              </a:bodyPr>
              <a:lstStyle/>
              <a:p>
                <a:endParaRPr sz="1400">
                  <a:solidFill>
                    <a:schemeClr val="dk1"/>
                  </a:solidFill>
                  <a:latin typeface="Calibri"/>
                  <a:ea typeface="Calibri"/>
                  <a:cs typeface="Calibri"/>
                  <a:sym typeface="Calibri"/>
                </a:endParaRPr>
              </a:p>
            </p:txBody>
          </p:sp>
        </p:grpSp>
      </p:grpSp>
      <p:grpSp>
        <p:nvGrpSpPr>
          <p:cNvPr id="373" name="Google Shape;373;p92"/>
          <p:cNvGrpSpPr/>
          <p:nvPr/>
        </p:nvGrpSpPr>
        <p:grpSpPr>
          <a:xfrm>
            <a:off x="1463040" y="4869066"/>
            <a:ext cx="2237061" cy="1322682"/>
            <a:chOff x="399361" y="3345454"/>
            <a:chExt cx="1475133" cy="843899"/>
          </a:xfrm>
        </p:grpSpPr>
        <p:sp>
          <p:nvSpPr>
            <p:cNvPr id="374" name="Google Shape;374;p92"/>
            <p:cNvSpPr txBox="1"/>
            <p:nvPr/>
          </p:nvSpPr>
          <p:spPr>
            <a:xfrm>
              <a:off x="845089" y="3389158"/>
              <a:ext cx="1029405" cy="800195"/>
            </a:xfrm>
            <a:prstGeom prst="rect">
              <a:avLst/>
            </a:prstGeom>
            <a:noFill/>
            <a:ln>
              <a:noFill/>
            </a:ln>
          </p:spPr>
          <p:txBody>
            <a:bodyPr spcFirstLastPara="1" wrap="square" lIns="91400" tIns="45700" rIns="91400" bIns="45700" anchor="t" anchorCtr="0">
              <a:noAutofit/>
            </a:bodyPr>
            <a:lstStyle/>
            <a:p>
              <a:r>
                <a:rPr lang="en-US" dirty="0">
                  <a:solidFill>
                    <a:srgbClr val="090B0D"/>
                  </a:solidFill>
                  <a:latin typeface="Roboto Medium"/>
                  <a:ea typeface="Roboto Medium"/>
                  <a:cs typeface="Roboto Medium"/>
                  <a:sym typeface="Roboto Medium"/>
                </a:rPr>
                <a:t>1 </a:t>
              </a:r>
              <a:r>
                <a:rPr lang="en-US" sz="2000" dirty="0">
                  <a:solidFill>
                    <a:srgbClr val="090B0D"/>
                  </a:solidFill>
                  <a:latin typeface="Roboto Medium"/>
                  <a:ea typeface="Roboto Medium"/>
                  <a:cs typeface="Roboto Medium"/>
                  <a:sym typeface="Roboto Medium"/>
                </a:rPr>
                <a:t>in</a:t>
              </a:r>
              <a:r>
                <a:rPr lang="en-US" dirty="0">
                  <a:solidFill>
                    <a:srgbClr val="090B0D"/>
                  </a:solidFill>
                  <a:latin typeface="Roboto Medium"/>
                  <a:ea typeface="Roboto Medium"/>
                  <a:cs typeface="Roboto Medium"/>
                  <a:sym typeface="Roboto Medium"/>
                </a:rPr>
                <a:t> 10</a:t>
              </a:r>
              <a:endParaRPr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men are</a:t>
              </a:r>
              <a:endParaRPr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color blind</a:t>
              </a:r>
              <a:endParaRPr dirty="0">
                <a:solidFill>
                  <a:srgbClr val="090B0D"/>
                </a:solidFill>
                <a:latin typeface="Arial"/>
                <a:ea typeface="Arial"/>
                <a:cs typeface="Arial"/>
                <a:sym typeface="Arial"/>
              </a:endParaRPr>
            </a:p>
          </p:txBody>
        </p:sp>
        <p:sp>
          <p:nvSpPr>
            <p:cNvPr id="375" name="Google Shape;375;p92"/>
            <p:cNvSpPr/>
            <p:nvPr/>
          </p:nvSpPr>
          <p:spPr>
            <a:xfrm>
              <a:off x="399361" y="3345454"/>
              <a:ext cx="358777" cy="487363"/>
            </a:xfrm>
            <a:custGeom>
              <a:avLst/>
              <a:gdLst/>
              <a:ahLst/>
              <a:cxnLst/>
              <a:rect l="l" t="t" r="r" b="b"/>
              <a:pathLst>
                <a:path w="4171" h="5682" extrusionOk="0">
                  <a:moveTo>
                    <a:pt x="100" y="1578"/>
                  </a:moveTo>
                  <a:lnTo>
                    <a:pt x="100" y="1578"/>
                  </a:lnTo>
                  <a:cubicBezTo>
                    <a:pt x="100" y="1661"/>
                    <a:pt x="185" y="1736"/>
                    <a:pt x="200" y="1816"/>
                  </a:cubicBezTo>
                  <a:cubicBezTo>
                    <a:pt x="216" y="1897"/>
                    <a:pt x="167" y="1997"/>
                    <a:pt x="197" y="2074"/>
                  </a:cubicBezTo>
                  <a:cubicBezTo>
                    <a:pt x="228" y="2150"/>
                    <a:pt x="333" y="2189"/>
                    <a:pt x="377" y="2257"/>
                  </a:cubicBezTo>
                  <a:cubicBezTo>
                    <a:pt x="420" y="2326"/>
                    <a:pt x="408" y="2437"/>
                    <a:pt x="464" y="2500"/>
                  </a:cubicBezTo>
                  <a:cubicBezTo>
                    <a:pt x="515" y="2559"/>
                    <a:pt x="619" y="2563"/>
                    <a:pt x="684" y="2611"/>
                  </a:cubicBezTo>
                  <a:cubicBezTo>
                    <a:pt x="698" y="2628"/>
                    <a:pt x="713" y="2643"/>
                    <a:pt x="728" y="2658"/>
                  </a:cubicBezTo>
                  <a:cubicBezTo>
                    <a:pt x="766" y="2715"/>
                    <a:pt x="791" y="2790"/>
                    <a:pt x="848" y="2826"/>
                  </a:cubicBezTo>
                  <a:cubicBezTo>
                    <a:pt x="867" y="2837"/>
                    <a:pt x="888" y="2844"/>
                    <a:pt x="910" y="2848"/>
                  </a:cubicBezTo>
                  <a:cubicBezTo>
                    <a:pt x="1100" y="3379"/>
                    <a:pt x="1525" y="3900"/>
                    <a:pt x="2086" y="3900"/>
                  </a:cubicBezTo>
                  <a:cubicBezTo>
                    <a:pt x="2674" y="3900"/>
                    <a:pt x="3111" y="3330"/>
                    <a:pt x="3287" y="2773"/>
                  </a:cubicBezTo>
                  <a:cubicBezTo>
                    <a:pt x="3293" y="2765"/>
                    <a:pt x="3298" y="2756"/>
                    <a:pt x="3303" y="2748"/>
                  </a:cubicBezTo>
                  <a:cubicBezTo>
                    <a:pt x="3391" y="2715"/>
                    <a:pt x="3471" y="2646"/>
                    <a:pt x="3530" y="2555"/>
                  </a:cubicBezTo>
                  <a:cubicBezTo>
                    <a:pt x="3564" y="2542"/>
                    <a:pt x="3597" y="2527"/>
                    <a:pt x="3620" y="2501"/>
                  </a:cubicBezTo>
                  <a:cubicBezTo>
                    <a:pt x="3675" y="2440"/>
                    <a:pt x="3662" y="2326"/>
                    <a:pt x="3706" y="2258"/>
                  </a:cubicBezTo>
                  <a:cubicBezTo>
                    <a:pt x="3750" y="2188"/>
                    <a:pt x="3857" y="2149"/>
                    <a:pt x="3886" y="2073"/>
                  </a:cubicBezTo>
                  <a:cubicBezTo>
                    <a:pt x="3917" y="1996"/>
                    <a:pt x="3867" y="1896"/>
                    <a:pt x="3883" y="1814"/>
                  </a:cubicBezTo>
                  <a:cubicBezTo>
                    <a:pt x="3899" y="1734"/>
                    <a:pt x="3984" y="1661"/>
                    <a:pt x="3984" y="1577"/>
                  </a:cubicBezTo>
                  <a:cubicBezTo>
                    <a:pt x="3984" y="1492"/>
                    <a:pt x="3898" y="1419"/>
                    <a:pt x="3883" y="1339"/>
                  </a:cubicBezTo>
                  <a:cubicBezTo>
                    <a:pt x="3867" y="1258"/>
                    <a:pt x="3916" y="1157"/>
                    <a:pt x="3886" y="1081"/>
                  </a:cubicBezTo>
                  <a:cubicBezTo>
                    <a:pt x="3855" y="1004"/>
                    <a:pt x="3750" y="965"/>
                    <a:pt x="3706" y="897"/>
                  </a:cubicBezTo>
                  <a:cubicBezTo>
                    <a:pt x="3664" y="828"/>
                    <a:pt x="3675" y="717"/>
                    <a:pt x="3620" y="654"/>
                  </a:cubicBezTo>
                  <a:cubicBezTo>
                    <a:pt x="3566" y="593"/>
                    <a:pt x="3453" y="591"/>
                    <a:pt x="3389" y="537"/>
                  </a:cubicBezTo>
                  <a:cubicBezTo>
                    <a:pt x="3328" y="484"/>
                    <a:pt x="3307" y="373"/>
                    <a:pt x="3237" y="329"/>
                  </a:cubicBezTo>
                  <a:cubicBezTo>
                    <a:pt x="3169" y="286"/>
                    <a:pt x="3059" y="313"/>
                    <a:pt x="2984" y="277"/>
                  </a:cubicBezTo>
                  <a:cubicBezTo>
                    <a:pt x="2911" y="243"/>
                    <a:pt x="2864" y="140"/>
                    <a:pt x="2784" y="114"/>
                  </a:cubicBezTo>
                  <a:cubicBezTo>
                    <a:pt x="2707" y="87"/>
                    <a:pt x="2606" y="141"/>
                    <a:pt x="2525" y="123"/>
                  </a:cubicBezTo>
                  <a:cubicBezTo>
                    <a:pt x="2446" y="106"/>
                    <a:pt x="2377" y="16"/>
                    <a:pt x="2294" y="7"/>
                  </a:cubicBezTo>
                  <a:cubicBezTo>
                    <a:pt x="2213" y="0"/>
                    <a:pt x="2126" y="71"/>
                    <a:pt x="2043" y="71"/>
                  </a:cubicBezTo>
                  <a:cubicBezTo>
                    <a:pt x="1960" y="71"/>
                    <a:pt x="1874" y="0"/>
                    <a:pt x="1793" y="7"/>
                  </a:cubicBezTo>
                  <a:cubicBezTo>
                    <a:pt x="1709" y="16"/>
                    <a:pt x="1640" y="106"/>
                    <a:pt x="1561" y="123"/>
                  </a:cubicBezTo>
                  <a:cubicBezTo>
                    <a:pt x="1480" y="141"/>
                    <a:pt x="1380" y="89"/>
                    <a:pt x="1303" y="114"/>
                  </a:cubicBezTo>
                  <a:cubicBezTo>
                    <a:pt x="1224" y="141"/>
                    <a:pt x="1176" y="243"/>
                    <a:pt x="1102" y="277"/>
                  </a:cubicBezTo>
                  <a:cubicBezTo>
                    <a:pt x="1027" y="314"/>
                    <a:pt x="917" y="286"/>
                    <a:pt x="850" y="329"/>
                  </a:cubicBezTo>
                  <a:cubicBezTo>
                    <a:pt x="779" y="374"/>
                    <a:pt x="758" y="484"/>
                    <a:pt x="697" y="537"/>
                  </a:cubicBezTo>
                  <a:cubicBezTo>
                    <a:pt x="634" y="590"/>
                    <a:pt x="520" y="593"/>
                    <a:pt x="467" y="654"/>
                  </a:cubicBezTo>
                  <a:cubicBezTo>
                    <a:pt x="411" y="716"/>
                    <a:pt x="424" y="829"/>
                    <a:pt x="380" y="897"/>
                  </a:cubicBezTo>
                  <a:cubicBezTo>
                    <a:pt x="337" y="967"/>
                    <a:pt x="230" y="1006"/>
                    <a:pt x="200" y="1083"/>
                  </a:cubicBezTo>
                  <a:cubicBezTo>
                    <a:pt x="169" y="1160"/>
                    <a:pt x="219" y="1260"/>
                    <a:pt x="203" y="1341"/>
                  </a:cubicBezTo>
                  <a:cubicBezTo>
                    <a:pt x="184" y="1420"/>
                    <a:pt x="100" y="1493"/>
                    <a:pt x="100" y="1578"/>
                  </a:cubicBezTo>
                  <a:lnTo>
                    <a:pt x="100" y="1578"/>
                  </a:lnTo>
                  <a:close/>
                  <a:moveTo>
                    <a:pt x="3118" y="2643"/>
                  </a:moveTo>
                  <a:lnTo>
                    <a:pt x="3118" y="2643"/>
                  </a:lnTo>
                  <a:cubicBezTo>
                    <a:pt x="3098" y="2717"/>
                    <a:pt x="3073" y="2790"/>
                    <a:pt x="3043" y="2863"/>
                  </a:cubicBezTo>
                  <a:cubicBezTo>
                    <a:pt x="2860" y="3308"/>
                    <a:pt x="2506" y="3700"/>
                    <a:pt x="2087" y="3700"/>
                  </a:cubicBezTo>
                  <a:cubicBezTo>
                    <a:pt x="1686" y="3700"/>
                    <a:pt x="1342" y="3340"/>
                    <a:pt x="1155" y="2917"/>
                  </a:cubicBezTo>
                  <a:cubicBezTo>
                    <a:pt x="1114" y="2828"/>
                    <a:pt x="1081" y="2735"/>
                    <a:pt x="1055" y="2641"/>
                  </a:cubicBezTo>
                  <a:lnTo>
                    <a:pt x="1037" y="2577"/>
                  </a:lnTo>
                  <a:lnTo>
                    <a:pt x="971" y="2569"/>
                  </a:lnTo>
                  <a:cubicBezTo>
                    <a:pt x="892" y="2558"/>
                    <a:pt x="793" y="2467"/>
                    <a:pt x="755" y="2316"/>
                  </a:cubicBezTo>
                  <a:cubicBezTo>
                    <a:pt x="714" y="2156"/>
                    <a:pt x="765" y="1995"/>
                    <a:pt x="865" y="1969"/>
                  </a:cubicBezTo>
                  <a:cubicBezTo>
                    <a:pt x="871" y="1968"/>
                    <a:pt x="877" y="1967"/>
                    <a:pt x="886" y="1967"/>
                  </a:cubicBezTo>
                  <a:cubicBezTo>
                    <a:pt x="892" y="1967"/>
                    <a:pt x="897" y="1967"/>
                    <a:pt x="903" y="1968"/>
                  </a:cubicBezTo>
                  <a:lnTo>
                    <a:pt x="997" y="1977"/>
                  </a:lnTo>
                  <a:lnTo>
                    <a:pt x="1011" y="1884"/>
                  </a:lnTo>
                  <a:cubicBezTo>
                    <a:pt x="1037" y="1711"/>
                    <a:pt x="1089" y="1553"/>
                    <a:pt x="1159" y="1416"/>
                  </a:cubicBezTo>
                  <a:cubicBezTo>
                    <a:pt x="1185" y="1409"/>
                    <a:pt x="1210" y="1407"/>
                    <a:pt x="1235" y="1411"/>
                  </a:cubicBezTo>
                  <a:cubicBezTo>
                    <a:pt x="1320" y="1428"/>
                    <a:pt x="1390" y="1565"/>
                    <a:pt x="1485" y="1577"/>
                  </a:cubicBezTo>
                  <a:cubicBezTo>
                    <a:pt x="1573" y="1586"/>
                    <a:pt x="1674" y="1470"/>
                    <a:pt x="1767" y="1475"/>
                  </a:cubicBezTo>
                  <a:cubicBezTo>
                    <a:pt x="1855" y="1480"/>
                    <a:pt x="1944" y="1607"/>
                    <a:pt x="2037" y="1607"/>
                  </a:cubicBezTo>
                  <a:cubicBezTo>
                    <a:pt x="2130" y="1607"/>
                    <a:pt x="2217" y="1480"/>
                    <a:pt x="2307" y="1475"/>
                  </a:cubicBezTo>
                  <a:cubicBezTo>
                    <a:pt x="2401" y="1471"/>
                    <a:pt x="2503" y="1587"/>
                    <a:pt x="2588" y="1577"/>
                  </a:cubicBezTo>
                  <a:cubicBezTo>
                    <a:pt x="2682" y="1566"/>
                    <a:pt x="2755" y="1428"/>
                    <a:pt x="2839" y="1411"/>
                  </a:cubicBezTo>
                  <a:cubicBezTo>
                    <a:pt x="2900" y="1400"/>
                    <a:pt x="2970" y="1435"/>
                    <a:pt x="3034" y="1457"/>
                  </a:cubicBezTo>
                  <a:cubicBezTo>
                    <a:pt x="3095" y="1585"/>
                    <a:pt x="3138" y="1728"/>
                    <a:pt x="3162" y="1885"/>
                  </a:cubicBezTo>
                  <a:lnTo>
                    <a:pt x="3176" y="1978"/>
                  </a:lnTo>
                  <a:lnTo>
                    <a:pt x="3270" y="1969"/>
                  </a:lnTo>
                  <a:cubicBezTo>
                    <a:pt x="3284" y="1968"/>
                    <a:pt x="3298" y="1968"/>
                    <a:pt x="3308" y="1970"/>
                  </a:cubicBezTo>
                  <a:cubicBezTo>
                    <a:pt x="3406" y="1996"/>
                    <a:pt x="3458" y="2157"/>
                    <a:pt x="3418" y="2317"/>
                  </a:cubicBezTo>
                  <a:cubicBezTo>
                    <a:pt x="3380" y="2468"/>
                    <a:pt x="3281" y="2559"/>
                    <a:pt x="3202" y="2570"/>
                  </a:cubicBezTo>
                  <a:lnTo>
                    <a:pt x="3135" y="2578"/>
                  </a:lnTo>
                  <a:lnTo>
                    <a:pt x="3118" y="2643"/>
                  </a:lnTo>
                  <a:close/>
                  <a:moveTo>
                    <a:pt x="2549" y="1988"/>
                  </a:moveTo>
                  <a:lnTo>
                    <a:pt x="2549" y="1988"/>
                  </a:lnTo>
                  <a:cubicBezTo>
                    <a:pt x="2380" y="1988"/>
                    <a:pt x="2237" y="2092"/>
                    <a:pt x="2178" y="2240"/>
                  </a:cubicBezTo>
                  <a:cubicBezTo>
                    <a:pt x="2076" y="2197"/>
                    <a:pt x="1961" y="2194"/>
                    <a:pt x="1860" y="2236"/>
                  </a:cubicBezTo>
                  <a:cubicBezTo>
                    <a:pt x="1799" y="2091"/>
                    <a:pt x="1655" y="1989"/>
                    <a:pt x="1490" y="1989"/>
                  </a:cubicBezTo>
                  <a:cubicBezTo>
                    <a:pt x="1269" y="1989"/>
                    <a:pt x="1089" y="2170"/>
                    <a:pt x="1089" y="2390"/>
                  </a:cubicBezTo>
                  <a:cubicBezTo>
                    <a:pt x="1089" y="2611"/>
                    <a:pt x="1269" y="2791"/>
                    <a:pt x="1490" y="2791"/>
                  </a:cubicBezTo>
                  <a:cubicBezTo>
                    <a:pt x="1694" y="2791"/>
                    <a:pt x="1862" y="2636"/>
                    <a:pt x="1886" y="2437"/>
                  </a:cubicBezTo>
                  <a:cubicBezTo>
                    <a:pt x="1968" y="2381"/>
                    <a:pt x="2076" y="2385"/>
                    <a:pt x="2154" y="2448"/>
                  </a:cubicBezTo>
                  <a:cubicBezTo>
                    <a:pt x="2183" y="2641"/>
                    <a:pt x="2349" y="2789"/>
                    <a:pt x="2550" y="2789"/>
                  </a:cubicBezTo>
                  <a:cubicBezTo>
                    <a:pt x="2771" y="2789"/>
                    <a:pt x="2951" y="2609"/>
                    <a:pt x="2951" y="2388"/>
                  </a:cubicBezTo>
                  <a:cubicBezTo>
                    <a:pt x="2951" y="2167"/>
                    <a:pt x="2771" y="1988"/>
                    <a:pt x="2549" y="1988"/>
                  </a:cubicBezTo>
                  <a:lnTo>
                    <a:pt x="2549" y="1988"/>
                  </a:lnTo>
                  <a:close/>
                  <a:moveTo>
                    <a:pt x="1489" y="2598"/>
                  </a:moveTo>
                  <a:lnTo>
                    <a:pt x="1489" y="2598"/>
                  </a:lnTo>
                  <a:cubicBezTo>
                    <a:pt x="1373" y="2598"/>
                    <a:pt x="1279" y="2506"/>
                    <a:pt x="1279" y="2389"/>
                  </a:cubicBezTo>
                  <a:cubicBezTo>
                    <a:pt x="1279" y="2274"/>
                    <a:pt x="1372" y="2180"/>
                    <a:pt x="1489" y="2180"/>
                  </a:cubicBezTo>
                  <a:cubicBezTo>
                    <a:pt x="1604" y="2180"/>
                    <a:pt x="1698" y="2273"/>
                    <a:pt x="1698" y="2389"/>
                  </a:cubicBezTo>
                  <a:cubicBezTo>
                    <a:pt x="1698" y="2505"/>
                    <a:pt x="1604" y="2598"/>
                    <a:pt x="1489" y="2598"/>
                  </a:cubicBezTo>
                  <a:lnTo>
                    <a:pt x="1489" y="2598"/>
                  </a:lnTo>
                  <a:close/>
                  <a:moveTo>
                    <a:pt x="2549" y="2598"/>
                  </a:moveTo>
                  <a:lnTo>
                    <a:pt x="2549" y="2598"/>
                  </a:lnTo>
                  <a:cubicBezTo>
                    <a:pt x="2434" y="2598"/>
                    <a:pt x="2340" y="2506"/>
                    <a:pt x="2340" y="2389"/>
                  </a:cubicBezTo>
                  <a:cubicBezTo>
                    <a:pt x="2340" y="2274"/>
                    <a:pt x="2433" y="2180"/>
                    <a:pt x="2549" y="2180"/>
                  </a:cubicBezTo>
                  <a:cubicBezTo>
                    <a:pt x="2664" y="2180"/>
                    <a:pt x="2758" y="2273"/>
                    <a:pt x="2758" y="2389"/>
                  </a:cubicBezTo>
                  <a:cubicBezTo>
                    <a:pt x="2758" y="2505"/>
                    <a:pt x="2664" y="2598"/>
                    <a:pt x="2549" y="2598"/>
                  </a:cubicBezTo>
                  <a:lnTo>
                    <a:pt x="2549" y="2598"/>
                  </a:lnTo>
                  <a:close/>
                  <a:moveTo>
                    <a:pt x="3207" y="3497"/>
                  </a:moveTo>
                  <a:lnTo>
                    <a:pt x="3207" y="3497"/>
                  </a:lnTo>
                  <a:cubicBezTo>
                    <a:pt x="3085" y="3704"/>
                    <a:pt x="2946" y="3877"/>
                    <a:pt x="2759" y="3973"/>
                  </a:cubicBezTo>
                  <a:cubicBezTo>
                    <a:pt x="2375" y="4170"/>
                    <a:pt x="2090" y="4330"/>
                    <a:pt x="2090" y="4330"/>
                  </a:cubicBezTo>
                  <a:lnTo>
                    <a:pt x="2089" y="4329"/>
                  </a:lnTo>
                  <a:lnTo>
                    <a:pt x="2089" y="4325"/>
                  </a:lnTo>
                  <a:lnTo>
                    <a:pt x="2085" y="4326"/>
                  </a:lnTo>
                  <a:lnTo>
                    <a:pt x="2082" y="4324"/>
                  </a:lnTo>
                  <a:lnTo>
                    <a:pt x="2082" y="4327"/>
                  </a:lnTo>
                  <a:lnTo>
                    <a:pt x="2081" y="4329"/>
                  </a:lnTo>
                  <a:cubicBezTo>
                    <a:pt x="2081" y="4329"/>
                    <a:pt x="1795" y="4170"/>
                    <a:pt x="1412" y="3972"/>
                  </a:cubicBezTo>
                  <a:cubicBezTo>
                    <a:pt x="1225" y="3876"/>
                    <a:pt x="1085" y="3702"/>
                    <a:pt x="964" y="3496"/>
                  </a:cubicBezTo>
                  <a:cubicBezTo>
                    <a:pt x="395" y="3726"/>
                    <a:pt x="0" y="4258"/>
                    <a:pt x="0" y="4720"/>
                  </a:cubicBezTo>
                  <a:lnTo>
                    <a:pt x="0" y="5682"/>
                  </a:lnTo>
                  <a:lnTo>
                    <a:pt x="4171" y="5682"/>
                  </a:lnTo>
                  <a:lnTo>
                    <a:pt x="4171" y="4720"/>
                  </a:lnTo>
                  <a:cubicBezTo>
                    <a:pt x="4171" y="4258"/>
                    <a:pt x="3774" y="3727"/>
                    <a:pt x="3207" y="3497"/>
                  </a:cubicBezTo>
                  <a:lnTo>
                    <a:pt x="3207" y="3497"/>
                  </a:lnTo>
                  <a:close/>
                  <a:moveTo>
                    <a:pt x="3207" y="3497"/>
                  </a:moveTo>
                  <a:lnTo>
                    <a:pt x="3207" y="3497"/>
                  </a:lnTo>
                  <a:close/>
                </a:path>
              </a:pathLst>
            </a:custGeom>
            <a:solidFill>
              <a:srgbClr val="006888"/>
            </a:solidFill>
            <a:ln>
              <a:noFill/>
            </a:ln>
          </p:spPr>
          <p:txBody>
            <a:bodyPr spcFirstLastPara="1" wrap="square" lIns="91400" tIns="45700" rIns="91400" bIns="45700" anchor="t" anchorCtr="0">
              <a:noAutofit/>
            </a:bodyPr>
            <a:lstStyle/>
            <a:p>
              <a:endParaRPr sz="1400">
                <a:solidFill>
                  <a:schemeClr val="dk1"/>
                </a:solidFill>
                <a:latin typeface="Calibri"/>
                <a:ea typeface="Calibri"/>
                <a:cs typeface="Calibri"/>
                <a:sym typeface="Calibri"/>
              </a:endParaRPr>
            </a:p>
          </p:txBody>
        </p:sp>
      </p:grpSp>
      <p:grpSp>
        <p:nvGrpSpPr>
          <p:cNvPr id="376" name="Google Shape;376;p92"/>
          <p:cNvGrpSpPr/>
          <p:nvPr/>
        </p:nvGrpSpPr>
        <p:grpSpPr>
          <a:xfrm>
            <a:off x="7784489" y="4986485"/>
            <a:ext cx="2001085" cy="836241"/>
            <a:chOff x="4915818" y="3383742"/>
            <a:chExt cx="2001085" cy="836241"/>
          </a:xfrm>
        </p:grpSpPr>
        <p:sp>
          <p:nvSpPr>
            <p:cNvPr id="377" name="Google Shape;377;p92"/>
            <p:cNvSpPr txBox="1"/>
            <p:nvPr/>
          </p:nvSpPr>
          <p:spPr>
            <a:xfrm>
              <a:off x="5568478" y="3524208"/>
              <a:ext cx="1348425" cy="695775"/>
            </a:xfrm>
            <a:prstGeom prst="rect">
              <a:avLst/>
            </a:prstGeom>
            <a:noFill/>
            <a:ln>
              <a:noFill/>
            </a:ln>
          </p:spPr>
          <p:txBody>
            <a:bodyPr spcFirstLastPara="1" wrap="square" lIns="91400" tIns="45700" rIns="91400" bIns="45700" anchor="t" anchorCtr="0">
              <a:noAutofit/>
            </a:bodyPr>
            <a:lstStyle/>
            <a:p>
              <a:r>
                <a:rPr lang="en-US" baseline="30000" dirty="0">
                  <a:solidFill>
                    <a:srgbClr val="090B0D"/>
                  </a:solidFill>
                  <a:latin typeface="Roboto Medium"/>
                  <a:ea typeface="Roboto Medium"/>
                  <a:cs typeface="Roboto Medium"/>
                  <a:sym typeface="Roboto Medium"/>
                </a:rPr>
                <a:t>$</a:t>
              </a:r>
              <a:r>
                <a:rPr lang="en-US" dirty="0">
                  <a:solidFill>
                    <a:srgbClr val="090B0D"/>
                  </a:solidFill>
                  <a:latin typeface="Roboto Medium"/>
                  <a:ea typeface="Roboto Medium"/>
                  <a:cs typeface="Roboto Medium"/>
                  <a:sym typeface="Roboto Medium"/>
                </a:rPr>
                <a:t>544 </a:t>
              </a:r>
              <a:r>
                <a:rPr lang="en-US" sz="1600" dirty="0">
                  <a:solidFill>
                    <a:srgbClr val="090B0D"/>
                  </a:solidFill>
                  <a:latin typeface="Roboto Medium"/>
                  <a:ea typeface="Roboto Medium"/>
                  <a:cs typeface="Roboto Medium"/>
                  <a:sym typeface="Roboto Medium"/>
                </a:rPr>
                <a:t>billion</a:t>
              </a:r>
              <a:endParaRPr sz="2000" dirty="0">
                <a:solidFill>
                  <a:srgbClr val="090B0D"/>
                </a:solidFill>
                <a:latin typeface="Arial"/>
                <a:ea typeface="Arial"/>
                <a:cs typeface="Arial"/>
                <a:sym typeface="Arial"/>
              </a:endParaRPr>
            </a:p>
            <a:p>
              <a:r>
                <a:rPr lang="en-US" sz="1400" dirty="0">
                  <a:solidFill>
                    <a:srgbClr val="090B0D"/>
                  </a:solidFill>
                  <a:latin typeface="Roboto Medium"/>
                  <a:ea typeface="Roboto Medium"/>
                  <a:cs typeface="Roboto Medium"/>
                  <a:sym typeface="Roboto Medium"/>
                </a:rPr>
                <a:t>Spending power</a:t>
              </a:r>
              <a:endParaRPr sz="2000" dirty="0">
                <a:solidFill>
                  <a:srgbClr val="090B0D"/>
                </a:solidFill>
                <a:latin typeface="Arial"/>
                <a:ea typeface="Arial"/>
                <a:cs typeface="Arial"/>
                <a:sym typeface="Arial"/>
              </a:endParaRPr>
            </a:p>
          </p:txBody>
        </p:sp>
        <p:pic>
          <p:nvPicPr>
            <p:cNvPr id="378" name="Google Shape;378;p92"/>
            <p:cNvPicPr preferRelativeResize="0"/>
            <p:nvPr/>
          </p:nvPicPr>
          <p:blipFill rotWithShape="1">
            <a:blip r:embed="rId5">
              <a:alphaModFix/>
            </a:blip>
            <a:srcRect/>
            <a:stretch/>
          </p:blipFill>
          <p:spPr>
            <a:xfrm>
              <a:off x="4915818" y="3383742"/>
              <a:ext cx="599654" cy="410787"/>
            </a:xfrm>
            <a:prstGeom prst="rect">
              <a:avLst/>
            </a:prstGeom>
            <a:noFill/>
            <a:ln>
              <a:noFill/>
            </a:ln>
          </p:spPr>
        </p:pic>
      </p:grpSp>
      <p:pic>
        <p:nvPicPr>
          <p:cNvPr id="379" name="Google Shape;379;p92"/>
          <p:cNvPicPr preferRelativeResize="0"/>
          <p:nvPr/>
        </p:nvPicPr>
        <p:blipFill rotWithShape="1">
          <a:blip r:embed="rId6">
            <a:alphaModFix/>
          </a:blip>
          <a:srcRect b="7778"/>
          <a:stretch/>
        </p:blipFill>
        <p:spPr>
          <a:xfrm>
            <a:off x="6720894" y="1266097"/>
            <a:ext cx="3002055" cy="2804806"/>
          </a:xfrm>
          <a:prstGeom prst="rect">
            <a:avLst/>
          </a:prstGeom>
          <a:noFill/>
          <a:ln>
            <a:noFill/>
          </a:ln>
        </p:spPr>
      </p:pic>
      <p:sp>
        <p:nvSpPr>
          <p:cNvPr id="380" name="Google Shape;380;p92"/>
          <p:cNvSpPr/>
          <p:nvPr/>
        </p:nvSpPr>
        <p:spPr>
          <a:xfrm>
            <a:off x="7840935" y="1859431"/>
            <a:ext cx="761972" cy="677313"/>
          </a:xfrm>
          <a:prstGeom prst="hexagon">
            <a:avLst>
              <a:gd name="adj" fmla="val 25000"/>
              <a:gd name="vf" fmla="val 115470"/>
            </a:avLst>
          </a:prstGeom>
          <a:solidFill>
            <a:srgbClr val="006888"/>
          </a:solidFill>
          <a:ln w="9525" cap="flat" cmpd="sng">
            <a:solidFill>
              <a:schemeClr val="lt2"/>
            </a:solidFill>
            <a:prstDash val="solid"/>
            <a:round/>
            <a:headEnd type="none" w="sm" len="sm"/>
            <a:tailEnd type="none" w="sm" len="sm"/>
          </a:ln>
        </p:spPr>
        <p:txBody>
          <a:bodyPr spcFirstLastPara="1" wrap="square" lIns="0" tIns="0" rIns="0" bIns="0" anchor="ctr" anchorCtr="0">
            <a:noAutofit/>
          </a:bodyPr>
          <a:lstStyle/>
          <a:p>
            <a:pPr algn="ctr"/>
            <a:r>
              <a:rPr lang="en-US" sz="1600">
                <a:solidFill>
                  <a:schemeClr val="lt1"/>
                </a:solidFill>
                <a:latin typeface="Roboto Medium"/>
                <a:ea typeface="Roboto Medium"/>
                <a:cs typeface="Roboto Medium"/>
                <a:sym typeface="Roboto Medium"/>
              </a:rPr>
              <a:t>1 B</a:t>
            </a:r>
            <a:endParaRPr sz="1600">
              <a:solidFill>
                <a:schemeClr val="lt1"/>
              </a:solidFill>
              <a:latin typeface="Roboto Medium"/>
              <a:ea typeface="Roboto Medium"/>
              <a:cs typeface="Roboto Medium"/>
              <a:sym typeface="Roboto Medium"/>
            </a:endParaRPr>
          </a:p>
        </p:txBody>
      </p:sp>
      <p:sp>
        <p:nvSpPr>
          <p:cNvPr id="381" name="Google Shape;381;p92"/>
          <p:cNvSpPr txBox="1"/>
          <p:nvPr/>
        </p:nvSpPr>
        <p:spPr>
          <a:xfrm>
            <a:off x="7280439" y="4304726"/>
            <a:ext cx="3947105" cy="394704"/>
          </a:xfrm>
          <a:prstGeom prst="rect">
            <a:avLst/>
          </a:prstGeom>
          <a:noFill/>
          <a:ln>
            <a:noFill/>
          </a:ln>
        </p:spPr>
        <p:txBody>
          <a:bodyPr spcFirstLastPara="1" wrap="square" lIns="91400" tIns="45700" rIns="91400" bIns="45700" anchor="t" anchorCtr="0">
            <a:noAutofit/>
          </a:bodyPr>
          <a:lstStyle/>
          <a:p>
            <a:pPr>
              <a:lnSpc>
                <a:spcPct val="120000"/>
              </a:lnSpc>
            </a:pPr>
            <a:r>
              <a:rPr lang="en-US" sz="1200">
                <a:solidFill>
                  <a:srgbClr val="000000"/>
                </a:solidFill>
                <a:latin typeface="Roboto Medium"/>
                <a:ea typeface="Roboto Medium"/>
                <a:cs typeface="Roboto Medium"/>
                <a:sym typeface="Roboto Medium"/>
              </a:rPr>
              <a:t>Disability affects more than one billion people worldwide</a:t>
            </a:r>
            <a:endParaRPr sz="1400">
              <a:solidFill>
                <a:srgbClr val="000000"/>
              </a:solidFill>
              <a:latin typeface="Arial"/>
              <a:ea typeface="Arial"/>
              <a:cs typeface="Arial"/>
              <a:sym typeface="Arial"/>
            </a:endParaRPr>
          </a:p>
        </p:txBody>
      </p:sp>
    </p:spTree>
    <p:extLst>
      <p:ext uri="{BB962C8B-B14F-4D97-AF65-F5344CB8AC3E}">
        <p14:creationId xmlns:p14="http://schemas.microsoft.com/office/powerpoint/2010/main" val="3846997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62">
                                            <p:txEl>
                                              <p:pRg st="0" end="0"/>
                                            </p:txEl>
                                          </p:spTgt>
                                        </p:tgtEl>
                                        <p:attrNameLst>
                                          <p:attrName>style.visibility</p:attrName>
                                        </p:attrNameLst>
                                      </p:cBhvr>
                                      <p:to>
                                        <p:strVal val="visible"/>
                                      </p:to>
                                    </p:set>
                                    <p:animEffect transition="in" filter="fade">
                                      <p:cBhvr>
                                        <p:cTn id="7" dur="400"/>
                                        <p:tgtEl>
                                          <p:spTgt spid="36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362">
                                            <p:txEl>
                                              <p:pRg st="1" end="1"/>
                                            </p:txEl>
                                          </p:spTgt>
                                        </p:tgtEl>
                                        <p:attrNameLst>
                                          <p:attrName>style.visibility</p:attrName>
                                        </p:attrNameLst>
                                      </p:cBhvr>
                                      <p:to>
                                        <p:strVal val="visible"/>
                                      </p:to>
                                    </p:set>
                                    <p:animEffect transition="in" filter="fade">
                                      <p:cBhvr>
                                        <p:cTn id="10" dur="400"/>
                                        <p:tgtEl>
                                          <p:spTgt spid="362">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1000"/>
                                  </p:stCondLst>
                                  <p:childTnLst>
                                    <p:set>
                                      <p:cBhvr>
                                        <p:cTn id="14" dur="1" fill="hold">
                                          <p:stCondLst>
                                            <p:cond delay="0"/>
                                          </p:stCondLst>
                                        </p:cTn>
                                        <p:tgtEl>
                                          <p:spTgt spid="37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1500"/>
                                  </p:stCondLst>
                                  <p:childTnLst>
                                    <p:set>
                                      <p:cBhvr>
                                        <p:cTn id="18" dur="1" fill="hold">
                                          <p:stCondLst>
                                            <p:cond delay="0"/>
                                          </p:stCondLst>
                                        </p:cTn>
                                        <p:tgtEl>
                                          <p:spTgt spid="36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1500"/>
                                  </p:stCondLst>
                                  <p:childTnLst>
                                    <p:set>
                                      <p:cBhvr>
                                        <p:cTn id="22" dur="1" fill="hold">
                                          <p:stCondLst>
                                            <p:cond delay="0"/>
                                          </p:stCondLst>
                                        </p:cTn>
                                        <p:tgtEl>
                                          <p:spTgt spid="3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normAutofit/>
          </a:bodyPr>
          <a:lstStyle/>
          <a:p>
            <a:r>
              <a:rPr lang="en-US" dirty="0"/>
              <a:t>Predictions</a:t>
            </a:r>
          </a:p>
        </p:txBody>
      </p:sp>
      <p:sp>
        <p:nvSpPr>
          <p:cNvPr id="8" name="Rectangle 7"/>
          <p:cNvSpPr/>
          <p:nvPr/>
        </p:nvSpPr>
        <p:spPr>
          <a:xfrm>
            <a:off x="876300" y="2015928"/>
            <a:ext cx="10439400" cy="4247317"/>
          </a:xfrm>
          <a:prstGeom prst="rect">
            <a:avLst/>
          </a:prstGeom>
        </p:spPr>
        <p:txBody>
          <a:bodyPr wrap="square">
            <a:spAutoFit/>
          </a:bodyPr>
          <a:lstStyle/>
          <a:p>
            <a:pPr marL="285750" indent="-285750">
              <a:buFont typeface="Arial" charset="0"/>
              <a:buChar char="•"/>
            </a:pPr>
            <a:r>
              <a:rPr lang="en-US" dirty="0" smtClean="0">
                <a:solidFill>
                  <a:srgbClr val="000000"/>
                </a:solidFill>
              </a:rPr>
              <a:t>By 2024 the World health Organization will identify online shopping as an addictive disorder </a:t>
            </a:r>
          </a:p>
          <a:p>
            <a:pPr marL="285750" indent="-285750">
              <a:buFont typeface="Arial" charset="0"/>
              <a:buChar char="•"/>
            </a:pPr>
            <a:endParaRPr lang="en-US" dirty="0">
              <a:solidFill>
                <a:srgbClr val="000000"/>
              </a:solidFill>
            </a:endParaRPr>
          </a:p>
          <a:p>
            <a:pPr marL="285750" indent="-285750">
              <a:buFont typeface="Arial" charset="0"/>
              <a:buChar char="•"/>
            </a:pPr>
            <a:r>
              <a:rPr lang="en-US" dirty="0" smtClean="0">
                <a:solidFill>
                  <a:srgbClr val="000000"/>
                </a:solidFill>
              </a:rPr>
              <a:t>by </a:t>
            </a:r>
            <a:r>
              <a:rPr lang="en-US" i="0" dirty="0" smtClean="0">
                <a:solidFill>
                  <a:srgbClr val="000000"/>
                </a:solidFill>
                <a:effectLst/>
              </a:rPr>
              <a:t>2023, the number of people with disabilities employed will triple due to AI and emerging technologies reducing barriers to access</a:t>
            </a:r>
          </a:p>
          <a:p>
            <a:endParaRPr lang="en-US" i="0" dirty="0" smtClean="0">
              <a:solidFill>
                <a:srgbClr val="000000"/>
              </a:solidFill>
              <a:effectLst/>
            </a:endParaRPr>
          </a:p>
          <a:p>
            <a:pPr marL="285750" indent="-285750">
              <a:buFont typeface="Arial" charset="0"/>
              <a:buChar char="•"/>
            </a:pPr>
            <a:r>
              <a:rPr lang="en-US" dirty="0" smtClean="0">
                <a:solidFill>
                  <a:srgbClr val="000000"/>
                </a:solidFill>
              </a:rPr>
              <a:t>Cultural Changes are needed</a:t>
            </a:r>
          </a:p>
          <a:p>
            <a:endParaRPr lang="en-US" dirty="0" smtClean="0">
              <a:solidFill>
                <a:srgbClr val="000000"/>
              </a:solidFill>
            </a:endParaRPr>
          </a:p>
          <a:p>
            <a:pPr marL="285750" indent="-285750">
              <a:buFont typeface="Arial" charset="0"/>
              <a:buChar char="•"/>
            </a:pPr>
            <a:r>
              <a:rPr lang="en-US" i="0" dirty="0" smtClean="0">
                <a:solidFill>
                  <a:srgbClr val="000000"/>
                </a:solidFill>
                <a:effectLst/>
              </a:rPr>
              <a:t>Legacy Enterprise Systems need upgrading or replacing</a:t>
            </a:r>
          </a:p>
          <a:p>
            <a:endParaRPr lang="en-US" i="0" dirty="0" smtClean="0">
              <a:solidFill>
                <a:srgbClr val="000000"/>
              </a:solidFill>
              <a:effectLst/>
            </a:endParaRPr>
          </a:p>
          <a:p>
            <a:endParaRPr lang="en-US" i="0" dirty="0" smtClean="0">
              <a:solidFill>
                <a:srgbClr val="000000"/>
              </a:solidFill>
              <a:effectLst/>
            </a:endParaRPr>
          </a:p>
          <a:p>
            <a:endParaRPr lang="en-US" i="0" dirty="0" smtClean="0">
              <a:solidFill>
                <a:srgbClr val="000000"/>
              </a:solidFill>
              <a:effectLst/>
            </a:endParaRPr>
          </a:p>
          <a:p>
            <a:r>
              <a:rPr lang="en-US" i="0" dirty="0" smtClean="0">
                <a:solidFill>
                  <a:srgbClr val="000000"/>
                </a:solidFill>
                <a:effectLst/>
              </a:rPr>
              <a:t>Organizations that actively employ people with disabilities experience 89% higher retention rates, a 72% increase in employee productivity and a 29% increase in profitability. Plus, </a:t>
            </a:r>
            <a:r>
              <a:rPr lang="en-US" i="0" u="none" strike="noStrike" dirty="0" smtClean="0">
                <a:solidFill>
                  <a:srgbClr val="0052D6"/>
                </a:solidFill>
                <a:effectLst/>
                <a:hlinkClick r:id="rId3"/>
              </a:rPr>
              <a:t>added diversity</a:t>
            </a:r>
            <a:r>
              <a:rPr lang="en-US" i="0" dirty="0" smtClean="0">
                <a:solidFill>
                  <a:srgbClr val="000000"/>
                </a:solidFill>
                <a:effectLst/>
              </a:rPr>
              <a:t> means added perspectives. Employees with disabilities bring a new lens to product development, increasing the potential for a product that appeals to a new client base. </a:t>
            </a:r>
            <a:endParaRPr lang="en-US" i="0" dirty="0">
              <a:solidFill>
                <a:srgbClr val="000000"/>
              </a:solidFill>
              <a:effectLst/>
            </a:endParaRPr>
          </a:p>
        </p:txBody>
      </p:sp>
      <p:sp>
        <p:nvSpPr>
          <p:cNvPr id="9" name="TextBox 8"/>
          <p:cNvSpPr txBox="1"/>
          <p:nvPr/>
        </p:nvSpPr>
        <p:spPr>
          <a:xfrm>
            <a:off x="10489474" y="6413863"/>
            <a:ext cx="728084" cy="276999"/>
          </a:xfrm>
          <a:prstGeom prst="rect">
            <a:avLst/>
          </a:prstGeom>
          <a:noFill/>
        </p:spPr>
        <p:txBody>
          <a:bodyPr wrap="none" rtlCol="0">
            <a:spAutoFit/>
          </a:bodyPr>
          <a:lstStyle/>
          <a:p>
            <a:r>
              <a:rPr lang="en-US" sz="1200" i="1" smtClean="0"/>
              <a:t>Gartner</a:t>
            </a:r>
            <a:endParaRPr lang="en-US" sz="1200" i="1"/>
          </a:p>
        </p:txBody>
      </p:sp>
    </p:spTree>
    <p:extLst>
      <p:ext uri="{BB962C8B-B14F-4D97-AF65-F5344CB8AC3E}">
        <p14:creationId xmlns:p14="http://schemas.microsoft.com/office/powerpoint/2010/main" val="30067287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WCAG 2.2 </a:t>
            </a:r>
            <a:endParaRPr lang="en-US" dirty="0"/>
          </a:p>
        </p:txBody>
      </p:sp>
      <p:sp>
        <p:nvSpPr>
          <p:cNvPr id="3" name="Rectangle 2"/>
          <p:cNvSpPr/>
          <p:nvPr/>
        </p:nvSpPr>
        <p:spPr>
          <a:xfrm>
            <a:off x="1260953" y="2691762"/>
            <a:ext cx="9670093" cy="923330"/>
          </a:xfrm>
          <a:prstGeom prst="rect">
            <a:avLst/>
          </a:prstGeom>
        </p:spPr>
        <p:txBody>
          <a:bodyPr wrap="square">
            <a:spAutoFit/>
          </a:bodyPr>
          <a:lstStyle/>
          <a:p>
            <a:pPr algn="ctr"/>
            <a:r>
              <a:rPr lang="en-US" b="0" i="0" dirty="0" smtClean="0">
                <a:solidFill>
                  <a:srgbClr val="333333"/>
                </a:solidFill>
                <a:effectLst/>
              </a:rPr>
              <a:t>The Accessibility Guidelines Working Group (AG WG) </a:t>
            </a:r>
          </a:p>
          <a:p>
            <a:pPr algn="ctr"/>
            <a:endParaRPr lang="en-US" dirty="0">
              <a:solidFill>
                <a:srgbClr val="333333"/>
              </a:solidFill>
            </a:endParaRPr>
          </a:p>
          <a:p>
            <a:pPr algn="ctr"/>
            <a:r>
              <a:rPr lang="en-US" b="0" i="0" dirty="0" smtClean="0">
                <a:solidFill>
                  <a:srgbClr val="333333"/>
                </a:solidFill>
                <a:effectLst/>
              </a:rPr>
              <a:t>Working Draft of the </a:t>
            </a:r>
            <a:r>
              <a:rPr lang="en-US" b="1" i="0" u="none" strike="noStrike" dirty="0" smtClean="0">
                <a:solidFill>
                  <a:srgbClr val="003366"/>
                </a:solidFill>
                <a:effectLst/>
                <a:hlinkClick r:id="rId2"/>
              </a:rPr>
              <a:t>Web Content Accessibility Guidelines (WCAG) 2.2</a:t>
            </a:r>
            <a:r>
              <a:rPr lang="en-US" b="0" i="0" dirty="0" smtClean="0">
                <a:solidFill>
                  <a:srgbClr val="333333"/>
                </a:solidFill>
                <a:effectLst/>
              </a:rPr>
              <a:t>.</a:t>
            </a:r>
            <a:endParaRPr lang="en-US" dirty="0"/>
          </a:p>
        </p:txBody>
      </p:sp>
    </p:spTree>
    <p:extLst>
      <p:ext uri="{BB962C8B-B14F-4D97-AF65-F5344CB8AC3E}">
        <p14:creationId xmlns:p14="http://schemas.microsoft.com/office/powerpoint/2010/main" val="13645676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04949" y="2035241"/>
            <a:ext cx="11299371" cy="4278094"/>
          </a:xfrm>
          <a:prstGeom prst="rect">
            <a:avLst/>
          </a:prstGeom>
        </p:spPr>
        <p:txBody>
          <a:bodyPr wrap="square">
            <a:spAutoFit/>
          </a:bodyPr>
          <a:lstStyle/>
          <a:p>
            <a:pPr lvl="1"/>
            <a:r>
              <a:rPr lang="en-US" sz="2400" dirty="0" smtClean="0">
                <a:hlinkClick r:id="rId2"/>
              </a:rPr>
              <a:t>Still not published</a:t>
            </a:r>
            <a:endParaRPr lang="en-US" sz="2400" dirty="0" smtClean="0"/>
          </a:p>
          <a:p>
            <a:pPr lvl="1"/>
            <a:endParaRPr lang="en-US" sz="2400" dirty="0" smtClean="0"/>
          </a:p>
          <a:p>
            <a:pPr lvl="1"/>
            <a:r>
              <a:rPr lang="en-US" sz="2400" dirty="0" smtClean="0"/>
              <a:t> Augments, does not replace, 2.0 and 2.1</a:t>
            </a:r>
          </a:p>
          <a:p>
            <a:pPr lvl="1"/>
            <a:endParaRPr lang="en-US" sz="2400" dirty="0" smtClean="0"/>
          </a:p>
          <a:p>
            <a:pPr lvl="1"/>
            <a:r>
              <a:rPr lang="en-US" sz="2400" dirty="0" smtClean="0"/>
              <a:t> Backwards compatible (conforming to 2.2 means conformance to 2.1 &amp; 2.0)</a:t>
            </a:r>
          </a:p>
          <a:p>
            <a:pPr lvl="1"/>
            <a:r>
              <a:rPr lang="en-US" sz="2400" dirty="0" smtClean="0"/>
              <a:t> </a:t>
            </a:r>
          </a:p>
          <a:p>
            <a:pPr lvl="1"/>
            <a:r>
              <a:rPr lang="en-US" sz="2400" dirty="0" smtClean="0"/>
              <a:t>9 new and 1 updated success criteria </a:t>
            </a:r>
          </a:p>
          <a:p>
            <a:pPr lvl="2"/>
            <a:r>
              <a:rPr lang="en-US" sz="2000" dirty="0" smtClean="0"/>
              <a:t>4 level A</a:t>
            </a:r>
          </a:p>
          <a:p>
            <a:pPr lvl="2"/>
            <a:r>
              <a:rPr lang="en-US" sz="2000" dirty="0" smtClean="0"/>
              <a:t>4 level AA</a:t>
            </a:r>
          </a:p>
          <a:p>
            <a:pPr lvl="2"/>
            <a:r>
              <a:rPr lang="en-US" sz="2000" dirty="0" smtClean="0"/>
              <a:t>1 level AAA</a:t>
            </a:r>
          </a:p>
          <a:p>
            <a:pPr lvl="2"/>
            <a:endParaRPr lang="en-US" sz="2000" dirty="0" smtClean="0"/>
          </a:p>
          <a:p>
            <a:pPr lvl="1"/>
            <a:r>
              <a:rPr lang="en-US" sz="2400" dirty="0" smtClean="0"/>
              <a:t> 1 promoted from AA to A</a:t>
            </a:r>
            <a:endParaRPr lang="en-AU" sz="2400" dirty="0"/>
          </a:p>
        </p:txBody>
      </p:sp>
      <p:sp>
        <p:nvSpPr>
          <p:cNvPr id="4" name="Title 1"/>
          <p:cNvSpPr txBox="1">
            <a:spLocks/>
          </p:cNvSpPr>
          <p:nvPr/>
        </p:nvSpPr>
        <p:spPr>
          <a:xfrm>
            <a:off x="685800" y="356959"/>
            <a:ext cx="10515600" cy="1325563"/>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mtClean="0"/>
              <a:t>WCAG 2.2 </a:t>
            </a:r>
            <a:endParaRPr lang="en-US" dirty="0"/>
          </a:p>
        </p:txBody>
      </p:sp>
    </p:spTree>
    <p:extLst>
      <p:ext uri="{BB962C8B-B14F-4D97-AF65-F5344CB8AC3E}">
        <p14:creationId xmlns:p14="http://schemas.microsoft.com/office/powerpoint/2010/main" val="918404953"/>
      </p:ext>
    </p:extLst>
  </p:cSld>
  <p:clrMapOvr>
    <a:masterClrMapping/>
  </p:clrMapOvr>
</p:sld>
</file>

<file path=ppt/theme/theme1.xml><?xml version="1.0" encoding="utf-8"?>
<a:theme xmlns:a="http://schemas.openxmlformats.org/drawingml/2006/main" name="Office Theme">
  <a:themeElements>
    <a:clrScheme name="Custom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rebuchet MS">
      <a:majorFont>
        <a:latin typeface="Trebuchet MS" panose="020B0603020202020204"/>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1061</TotalTime>
  <Words>2592</Words>
  <Application>Microsoft Macintosh PowerPoint</Application>
  <PresentationFormat>Widescreen</PresentationFormat>
  <Paragraphs>472</Paragraphs>
  <Slides>49</Slides>
  <Notes>12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49</vt:i4>
      </vt:variant>
    </vt:vector>
  </HeadingPairs>
  <TitlesOfParts>
    <vt:vector size="59" baseType="lpstr">
      <vt:lpstr>Graphik</vt:lpstr>
      <vt:lpstr>Mangal</vt:lpstr>
      <vt:lpstr>Roboto Black</vt:lpstr>
      <vt:lpstr>Roboto Light</vt:lpstr>
      <vt:lpstr>Trebuchet MS</vt:lpstr>
      <vt:lpstr>Wingdings</vt:lpstr>
      <vt:lpstr>Arial</vt:lpstr>
      <vt:lpstr>Calibri</vt:lpstr>
      <vt:lpstr>Roboto Medium</vt:lpstr>
      <vt:lpstr>Office Theme</vt:lpstr>
      <vt:lpstr>PowerPoint Presentation</vt:lpstr>
      <vt:lpstr>GLOBAL ACCESSIBILITY</vt:lpstr>
      <vt:lpstr>How Are We Doing</vt:lpstr>
      <vt:lpstr>Stats</vt:lpstr>
      <vt:lpstr>Stats</vt:lpstr>
      <vt:lpstr>People With Disabilities</vt:lpstr>
      <vt:lpstr>Predictions</vt:lpstr>
      <vt:lpstr>WCAG 2.2 </vt:lpstr>
      <vt:lpstr>PowerPoint Presentation</vt:lpstr>
      <vt:lpstr>WCAG 2.2</vt:lpstr>
      <vt:lpstr>Contact A360 for specific success criteria updates and changes within 2.2</vt:lpstr>
      <vt:lpstr>WCAG 2.2</vt:lpstr>
      <vt:lpstr>WCAG 2.2</vt:lpstr>
      <vt:lpstr>WCAG 2.2</vt:lpstr>
      <vt:lpstr>WCAG 2.2</vt:lpstr>
      <vt:lpstr>WCAG 2.2</vt:lpstr>
      <vt:lpstr>WCAG 2.2</vt:lpstr>
      <vt:lpstr>WCAG 2.2</vt:lpstr>
      <vt:lpstr>WCAG 2.2</vt:lpstr>
      <vt:lpstr>WCAG 2.2</vt:lpstr>
      <vt:lpstr>WCAG 2.2</vt:lpstr>
      <vt:lpstr>WCAG 2.2</vt:lpstr>
      <vt:lpstr>WCAG 2.2</vt:lpstr>
      <vt:lpstr>WCAG 2.2</vt:lpstr>
      <vt:lpstr>WCAG 3.0</vt:lpstr>
      <vt:lpstr>WCAG 3.0</vt:lpstr>
      <vt:lpstr>WCAG 3.0</vt:lpstr>
      <vt:lpstr>What Else</vt:lpstr>
      <vt:lpstr>Employment for People With Disabilities </vt:lpstr>
      <vt:lpstr>Accessible Design</vt:lpstr>
      <vt:lpstr>U.S.</vt:lpstr>
      <vt:lpstr>Affect of COVID</vt:lpstr>
      <vt:lpstr>A Digital Democracy</vt:lpstr>
      <vt:lpstr>What’s Happening Out There</vt:lpstr>
      <vt:lpstr>Canada</vt:lpstr>
      <vt:lpstr>CA</vt:lpstr>
      <vt:lpstr>Accessible Canada Act</vt:lpstr>
      <vt:lpstr>CA Approach</vt:lpstr>
      <vt:lpstr>The United Kingdom</vt:lpstr>
      <vt:lpstr>Denmark</vt:lpstr>
      <vt:lpstr>EU </vt:lpstr>
      <vt:lpstr>The EU Directive </vt:lpstr>
      <vt:lpstr>EU Update</vt:lpstr>
      <vt:lpstr>China</vt:lpstr>
      <vt:lpstr>China</vt:lpstr>
      <vt:lpstr>JAPAN</vt:lpstr>
      <vt:lpstr>Japan</vt:lpstr>
      <vt:lpstr>Global A11y Approach on Your Screen</vt:lpstr>
      <vt:lpstr>PowerPoint Presentation</vt:lpstr>
    </vt:vector>
  </TitlesOfParts>
  <Company/>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Predictions</dc:title>
  <dc:creator>Michele Landis</dc:creator>
  <cp:lastModifiedBy>Michele Landis</cp:lastModifiedBy>
  <cp:revision>41</cp:revision>
  <dcterms:created xsi:type="dcterms:W3CDTF">2021-03-17T23:54:21Z</dcterms:created>
  <dcterms:modified xsi:type="dcterms:W3CDTF">2021-03-18T17:35:56Z</dcterms:modified>
</cp:coreProperties>
</file>