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2" r:id="rId4"/>
    <p:sldId id="263" r:id="rId5"/>
    <p:sldId id="258" r:id="rId6"/>
    <p:sldId id="264" r:id="rId7"/>
    <p:sldId id="265" r:id="rId8"/>
    <p:sldId id="267" r:id="rId9"/>
    <p:sldId id="268" r:id="rId10"/>
    <p:sldId id="259" r:id="rId11"/>
    <p:sldId id="269" r:id="rId12"/>
    <p:sldId id="276" r:id="rId13"/>
    <p:sldId id="277" r:id="rId14"/>
    <p:sldId id="278" r:id="rId15"/>
    <p:sldId id="270" r:id="rId16"/>
    <p:sldId id="281" r:id="rId17"/>
    <p:sldId id="271" r:id="rId18"/>
    <p:sldId id="272" r:id="rId19"/>
    <p:sldId id="273" r:id="rId20"/>
    <p:sldId id="280" r:id="rId21"/>
    <p:sldId id="279" r:id="rId22"/>
    <p:sldId id="260" r:id="rId23"/>
    <p:sldId id="274" r:id="rId24"/>
    <p:sldId id="275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5297" autoAdjust="0"/>
  </p:normalViewPr>
  <p:slideViewPr>
    <p:cSldViewPr snapToGrid="0">
      <p:cViewPr varScale="1">
        <p:scale>
          <a:sx n="78" d="100"/>
          <a:sy n="78" d="100"/>
        </p:scale>
        <p:origin x="101" y="17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80E6F0-0C74-411F-B074-C8790F092E70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B740941-1581-41A9-9946-C5CC2C067F4C}">
      <dgm:prSet phldrT="[Text]"/>
      <dgm:spPr/>
      <dgm:t>
        <a:bodyPr/>
        <a:lstStyle/>
        <a:p>
          <a:r>
            <a:rPr lang="en-US" dirty="0"/>
            <a:t>End user*</a:t>
          </a:r>
        </a:p>
      </dgm:t>
    </dgm:pt>
    <dgm:pt modelId="{6AC055B2-3BB1-4E50-B0FC-1196B58E977D}" type="parTrans" cxnId="{CB2536D8-BCA6-45D1-8D8E-F11226A728BD}">
      <dgm:prSet/>
      <dgm:spPr/>
      <dgm:t>
        <a:bodyPr/>
        <a:lstStyle/>
        <a:p>
          <a:endParaRPr lang="en-US"/>
        </a:p>
      </dgm:t>
    </dgm:pt>
    <dgm:pt modelId="{0E5E5304-9DE4-4002-99C7-96185DA7DF3F}" type="sibTrans" cxnId="{CB2536D8-BCA6-45D1-8D8E-F11226A728BD}">
      <dgm:prSet/>
      <dgm:spPr/>
      <dgm:t>
        <a:bodyPr/>
        <a:lstStyle/>
        <a:p>
          <a:endParaRPr lang="en-US"/>
        </a:p>
      </dgm:t>
    </dgm:pt>
    <dgm:pt modelId="{E0382B2B-B647-4701-83ED-8F50676F1352}">
      <dgm:prSet phldrT="[Text]"/>
      <dgm:spPr/>
      <dgm:t>
        <a:bodyPr/>
        <a:lstStyle/>
        <a:p>
          <a:r>
            <a:rPr lang="en-US" dirty="0"/>
            <a:t>Designer</a:t>
          </a:r>
        </a:p>
      </dgm:t>
    </dgm:pt>
    <dgm:pt modelId="{CC669024-B411-471D-BE2C-FB9F63F285D0}" type="parTrans" cxnId="{9955ABF2-BDC7-4429-A605-1B633FB16DE0}">
      <dgm:prSet/>
      <dgm:spPr/>
      <dgm:t>
        <a:bodyPr/>
        <a:lstStyle/>
        <a:p>
          <a:endParaRPr lang="en-US"/>
        </a:p>
      </dgm:t>
    </dgm:pt>
    <dgm:pt modelId="{DDBE704C-EFFB-4C80-9F2E-DE8F49E2F9FB}" type="sibTrans" cxnId="{9955ABF2-BDC7-4429-A605-1B633FB16DE0}">
      <dgm:prSet/>
      <dgm:spPr/>
      <dgm:t>
        <a:bodyPr/>
        <a:lstStyle/>
        <a:p>
          <a:endParaRPr lang="en-US"/>
        </a:p>
      </dgm:t>
    </dgm:pt>
    <dgm:pt modelId="{E34DD73E-D93E-4004-A7F6-9B0C4FBF0B71}">
      <dgm:prSet phldrT="[Text]"/>
      <dgm:spPr/>
      <dgm:t>
        <a:bodyPr/>
        <a:lstStyle/>
        <a:p>
          <a:r>
            <a:rPr lang="en-US" dirty="0"/>
            <a:t>Developer</a:t>
          </a:r>
        </a:p>
      </dgm:t>
    </dgm:pt>
    <dgm:pt modelId="{A00AEBFA-1F01-4BA0-BCAF-173270BFD23B}" type="parTrans" cxnId="{48C5CCF2-81AE-442A-873D-E42928E11D6A}">
      <dgm:prSet/>
      <dgm:spPr/>
      <dgm:t>
        <a:bodyPr/>
        <a:lstStyle/>
        <a:p>
          <a:endParaRPr lang="en-US"/>
        </a:p>
      </dgm:t>
    </dgm:pt>
    <dgm:pt modelId="{AC85F703-E913-405C-A878-DA162BF19F65}" type="sibTrans" cxnId="{48C5CCF2-81AE-442A-873D-E42928E11D6A}">
      <dgm:prSet/>
      <dgm:spPr/>
      <dgm:t>
        <a:bodyPr/>
        <a:lstStyle/>
        <a:p>
          <a:endParaRPr lang="en-US"/>
        </a:p>
      </dgm:t>
    </dgm:pt>
    <dgm:pt modelId="{19FB54FC-E74F-423C-9C98-16EA167E839E}">
      <dgm:prSet phldrT="[Text]"/>
      <dgm:spPr/>
      <dgm:t>
        <a:bodyPr/>
        <a:lstStyle/>
        <a:p>
          <a:r>
            <a:rPr lang="en-US" dirty="0"/>
            <a:t>Tester</a:t>
          </a:r>
        </a:p>
      </dgm:t>
    </dgm:pt>
    <dgm:pt modelId="{636474C6-0AB6-43DB-84D3-7F72EBC459FB}" type="parTrans" cxnId="{2EFA7FA9-045F-4A00-82B7-6D368C370423}">
      <dgm:prSet/>
      <dgm:spPr/>
      <dgm:t>
        <a:bodyPr/>
        <a:lstStyle/>
        <a:p>
          <a:endParaRPr lang="en-US"/>
        </a:p>
      </dgm:t>
    </dgm:pt>
    <dgm:pt modelId="{B261AA17-0F8C-4970-AE2F-508C356DB26C}" type="sibTrans" cxnId="{2EFA7FA9-045F-4A00-82B7-6D368C370423}">
      <dgm:prSet/>
      <dgm:spPr/>
      <dgm:t>
        <a:bodyPr/>
        <a:lstStyle/>
        <a:p>
          <a:endParaRPr lang="en-US"/>
        </a:p>
      </dgm:t>
    </dgm:pt>
    <dgm:pt modelId="{6E9163E2-B514-45BC-B7B1-A531AF9D43C6}">
      <dgm:prSet phldrT="[Text]"/>
      <dgm:spPr/>
      <dgm:t>
        <a:bodyPr/>
        <a:lstStyle/>
        <a:p>
          <a:r>
            <a:rPr lang="en-US" dirty="0"/>
            <a:t>User experience</a:t>
          </a:r>
        </a:p>
      </dgm:t>
    </dgm:pt>
    <dgm:pt modelId="{80687072-4930-4B87-86F3-61A8CC062512}" type="parTrans" cxnId="{54CE1EDB-287C-40DF-9CFE-5BAB9CC0BA8C}">
      <dgm:prSet/>
      <dgm:spPr/>
      <dgm:t>
        <a:bodyPr/>
        <a:lstStyle/>
        <a:p>
          <a:endParaRPr lang="en-US"/>
        </a:p>
      </dgm:t>
    </dgm:pt>
    <dgm:pt modelId="{6F5FA369-D94C-4344-B3E8-7BCB0CB50C29}" type="sibTrans" cxnId="{54CE1EDB-287C-40DF-9CFE-5BAB9CC0BA8C}">
      <dgm:prSet/>
      <dgm:spPr/>
      <dgm:t>
        <a:bodyPr/>
        <a:lstStyle/>
        <a:p>
          <a:endParaRPr lang="en-US"/>
        </a:p>
      </dgm:t>
    </dgm:pt>
    <dgm:pt modelId="{A74C127C-4E7E-4862-95C5-117F91C68DAD}" type="pres">
      <dgm:prSet presAssocID="{3280E6F0-0C74-411F-B074-C8790F092E70}" presName="cycle" presStyleCnt="0">
        <dgm:presLayoutVars>
          <dgm:dir/>
          <dgm:resizeHandles val="exact"/>
        </dgm:presLayoutVars>
      </dgm:prSet>
      <dgm:spPr/>
    </dgm:pt>
    <dgm:pt modelId="{B8CBE485-9D95-4E43-AB6D-53B145AF3502}" type="pres">
      <dgm:prSet presAssocID="{BB740941-1581-41A9-9946-C5CC2C067F4C}" presName="node" presStyleLbl="node1" presStyleIdx="0" presStyleCnt="5" custRadScaleRad="100000" custRadScaleInc="0">
        <dgm:presLayoutVars>
          <dgm:bulletEnabled val="1"/>
        </dgm:presLayoutVars>
      </dgm:prSet>
      <dgm:spPr/>
    </dgm:pt>
    <dgm:pt modelId="{79708493-6706-470D-B6EB-FF19EB4D0C26}" type="pres">
      <dgm:prSet presAssocID="{BB740941-1581-41A9-9946-C5CC2C067F4C}" presName="spNode" presStyleCnt="0"/>
      <dgm:spPr/>
    </dgm:pt>
    <dgm:pt modelId="{1915F669-BF13-4EA7-8C8B-EE71129261E0}" type="pres">
      <dgm:prSet presAssocID="{0E5E5304-9DE4-4002-99C7-96185DA7DF3F}" presName="sibTrans" presStyleLbl="sibTrans1D1" presStyleIdx="0" presStyleCnt="5"/>
      <dgm:spPr/>
    </dgm:pt>
    <dgm:pt modelId="{73766268-AB2B-4FBD-BDBA-2D55793C3A8D}" type="pres">
      <dgm:prSet presAssocID="{6E9163E2-B514-45BC-B7B1-A531AF9D43C6}" presName="node" presStyleLbl="node1" presStyleIdx="1" presStyleCnt="5" custRadScaleRad="98669" custRadScaleInc="10643">
        <dgm:presLayoutVars>
          <dgm:bulletEnabled val="1"/>
        </dgm:presLayoutVars>
      </dgm:prSet>
      <dgm:spPr/>
    </dgm:pt>
    <dgm:pt modelId="{474C31E2-05BD-4A89-94AD-E364B05AD543}" type="pres">
      <dgm:prSet presAssocID="{6E9163E2-B514-45BC-B7B1-A531AF9D43C6}" presName="spNode" presStyleCnt="0"/>
      <dgm:spPr/>
    </dgm:pt>
    <dgm:pt modelId="{A04ACE6F-9B36-4082-AE92-25B4F77AF9AF}" type="pres">
      <dgm:prSet presAssocID="{6F5FA369-D94C-4344-B3E8-7BCB0CB50C29}" presName="sibTrans" presStyleLbl="sibTrans1D1" presStyleIdx="1" presStyleCnt="5"/>
      <dgm:spPr/>
    </dgm:pt>
    <dgm:pt modelId="{8860BD9A-A50E-436F-B2C4-E9DE7FB92F96}" type="pres">
      <dgm:prSet presAssocID="{E0382B2B-B647-4701-83ED-8F50676F1352}" presName="node" presStyleLbl="node1" presStyleIdx="2" presStyleCnt="5" custRadScaleRad="101725" custRadScaleInc="-5486">
        <dgm:presLayoutVars>
          <dgm:bulletEnabled val="1"/>
        </dgm:presLayoutVars>
      </dgm:prSet>
      <dgm:spPr/>
    </dgm:pt>
    <dgm:pt modelId="{D2407356-E6FD-4D4D-9173-71BE4526AC98}" type="pres">
      <dgm:prSet presAssocID="{E0382B2B-B647-4701-83ED-8F50676F1352}" presName="spNode" presStyleCnt="0"/>
      <dgm:spPr/>
    </dgm:pt>
    <dgm:pt modelId="{230DC2B2-8A01-416E-9F8E-78690B0BF4E7}" type="pres">
      <dgm:prSet presAssocID="{DDBE704C-EFFB-4C80-9F2E-DE8F49E2F9FB}" presName="sibTrans" presStyleLbl="sibTrans1D1" presStyleIdx="2" presStyleCnt="5"/>
      <dgm:spPr/>
    </dgm:pt>
    <dgm:pt modelId="{2E64F512-ADCB-482D-8F7D-1B6C8BC1EA53}" type="pres">
      <dgm:prSet presAssocID="{E34DD73E-D93E-4004-A7F6-9B0C4FBF0B71}" presName="node" presStyleLbl="node1" presStyleIdx="3" presStyleCnt="5" custRadScaleRad="101725" custRadScaleInc="5486">
        <dgm:presLayoutVars>
          <dgm:bulletEnabled val="1"/>
        </dgm:presLayoutVars>
      </dgm:prSet>
      <dgm:spPr/>
    </dgm:pt>
    <dgm:pt modelId="{4C49C0D8-2202-447E-9EB2-15ED73E55233}" type="pres">
      <dgm:prSet presAssocID="{E34DD73E-D93E-4004-A7F6-9B0C4FBF0B71}" presName="spNode" presStyleCnt="0"/>
      <dgm:spPr/>
    </dgm:pt>
    <dgm:pt modelId="{695BB29C-26A9-49AF-968B-E37149861FCF}" type="pres">
      <dgm:prSet presAssocID="{AC85F703-E913-405C-A878-DA162BF19F65}" presName="sibTrans" presStyleLbl="sibTrans1D1" presStyleIdx="3" presStyleCnt="5"/>
      <dgm:spPr/>
    </dgm:pt>
    <dgm:pt modelId="{26AF970D-EE5A-4512-89CD-1B1BEFB89776}" type="pres">
      <dgm:prSet presAssocID="{19FB54FC-E74F-423C-9C98-16EA167E839E}" presName="node" presStyleLbl="node1" presStyleIdx="4" presStyleCnt="5" custRadScaleRad="98824" custRadScaleInc="-9297">
        <dgm:presLayoutVars>
          <dgm:bulletEnabled val="1"/>
        </dgm:presLayoutVars>
      </dgm:prSet>
      <dgm:spPr/>
    </dgm:pt>
    <dgm:pt modelId="{19B85ADE-B006-446B-8AF7-F925A4172613}" type="pres">
      <dgm:prSet presAssocID="{19FB54FC-E74F-423C-9C98-16EA167E839E}" presName="spNode" presStyleCnt="0"/>
      <dgm:spPr/>
    </dgm:pt>
    <dgm:pt modelId="{E3708686-E8EE-450F-B7D0-A52B7F3A60D4}" type="pres">
      <dgm:prSet presAssocID="{B261AA17-0F8C-4970-AE2F-508C356DB26C}" presName="sibTrans" presStyleLbl="sibTrans1D1" presStyleIdx="4" presStyleCnt="5"/>
      <dgm:spPr/>
    </dgm:pt>
  </dgm:ptLst>
  <dgm:cxnLst>
    <dgm:cxn modelId="{96EEA81F-C79B-4A01-8E3D-1A0ABCFABCB1}" type="presOf" srcId="{BB740941-1581-41A9-9946-C5CC2C067F4C}" destId="{B8CBE485-9D95-4E43-AB6D-53B145AF3502}" srcOrd="0" destOrd="0" presId="urn:microsoft.com/office/officeart/2005/8/layout/cycle6"/>
    <dgm:cxn modelId="{555B5F21-7AC5-4109-9A0D-101B319E8057}" type="presOf" srcId="{AC85F703-E913-405C-A878-DA162BF19F65}" destId="{695BB29C-26A9-49AF-968B-E37149861FCF}" srcOrd="0" destOrd="0" presId="urn:microsoft.com/office/officeart/2005/8/layout/cycle6"/>
    <dgm:cxn modelId="{5724B62C-9473-425C-8EB1-F8A5B95AAD1B}" type="presOf" srcId="{6F5FA369-D94C-4344-B3E8-7BCB0CB50C29}" destId="{A04ACE6F-9B36-4082-AE92-25B4F77AF9AF}" srcOrd="0" destOrd="0" presId="urn:microsoft.com/office/officeart/2005/8/layout/cycle6"/>
    <dgm:cxn modelId="{1FD5AA63-D58C-4AC8-B20C-A346255191F6}" type="presOf" srcId="{B261AA17-0F8C-4970-AE2F-508C356DB26C}" destId="{E3708686-E8EE-450F-B7D0-A52B7F3A60D4}" srcOrd="0" destOrd="0" presId="urn:microsoft.com/office/officeart/2005/8/layout/cycle6"/>
    <dgm:cxn modelId="{95596679-80FA-4D6A-890B-5E93EF6D208B}" type="presOf" srcId="{19FB54FC-E74F-423C-9C98-16EA167E839E}" destId="{26AF970D-EE5A-4512-89CD-1B1BEFB89776}" srcOrd="0" destOrd="0" presId="urn:microsoft.com/office/officeart/2005/8/layout/cycle6"/>
    <dgm:cxn modelId="{015C7F7F-97FA-42B0-8CDB-26383D35BB11}" type="presOf" srcId="{E34DD73E-D93E-4004-A7F6-9B0C4FBF0B71}" destId="{2E64F512-ADCB-482D-8F7D-1B6C8BC1EA53}" srcOrd="0" destOrd="0" presId="urn:microsoft.com/office/officeart/2005/8/layout/cycle6"/>
    <dgm:cxn modelId="{B0CE5586-5511-4B5C-A84B-C525A5DD916B}" type="presOf" srcId="{3280E6F0-0C74-411F-B074-C8790F092E70}" destId="{A74C127C-4E7E-4862-95C5-117F91C68DAD}" srcOrd="0" destOrd="0" presId="urn:microsoft.com/office/officeart/2005/8/layout/cycle6"/>
    <dgm:cxn modelId="{7A9D4F9C-E627-4BCA-8ECF-45744EBF034C}" type="presOf" srcId="{0E5E5304-9DE4-4002-99C7-96185DA7DF3F}" destId="{1915F669-BF13-4EA7-8C8B-EE71129261E0}" srcOrd="0" destOrd="0" presId="urn:microsoft.com/office/officeart/2005/8/layout/cycle6"/>
    <dgm:cxn modelId="{2EFA7FA9-045F-4A00-82B7-6D368C370423}" srcId="{3280E6F0-0C74-411F-B074-C8790F092E70}" destId="{19FB54FC-E74F-423C-9C98-16EA167E839E}" srcOrd="4" destOrd="0" parTransId="{636474C6-0AB6-43DB-84D3-7F72EBC459FB}" sibTransId="{B261AA17-0F8C-4970-AE2F-508C356DB26C}"/>
    <dgm:cxn modelId="{CB2536D8-BCA6-45D1-8D8E-F11226A728BD}" srcId="{3280E6F0-0C74-411F-B074-C8790F092E70}" destId="{BB740941-1581-41A9-9946-C5CC2C067F4C}" srcOrd="0" destOrd="0" parTransId="{6AC055B2-3BB1-4E50-B0FC-1196B58E977D}" sibTransId="{0E5E5304-9DE4-4002-99C7-96185DA7DF3F}"/>
    <dgm:cxn modelId="{54CE1EDB-287C-40DF-9CFE-5BAB9CC0BA8C}" srcId="{3280E6F0-0C74-411F-B074-C8790F092E70}" destId="{6E9163E2-B514-45BC-B7B1-A531AF9D43C6}" srcOrd="1" destOrd="0" parTransId="{80687072-4930-4B87-86F3-61A8CC062512}" sibTransId="{6F5FA369-D94C-4344-B3E8-7BCB0CB50C29}"/>
    <dgm:cxn modelId="{B870A0DE-DD85-4590-90A6-2667FF1F8E2A}" type="presOf" srcId="{DDBE704C-EFFB-4C80-9F2E-DE8F49E2F9FB}" destId="{230DC2B2-8A01-416E-9F8E-78690B0BF4E7}" srcOrd="0" destOrd="0" presId="urn:microsoft.com/office/officeart/2005/8/layout/cycle6"/>
    <dgm:cxn modelId="{600CCFF0-C41D-41B0-BFA0-8F841ABC7855}" type="presOf" srcId="{6E9163E2-B514-45BC-B7B1-A531AF9D43C6}" destId="{73766268-AB2B-4FBD-BDBA-2D55793C3A8D}" srcOrd="0" destOrd="0" presId="urn:microsoft.com/office/officeart/2005/8/layout/cycle6"/>
    <dgm:cxn modelId="{9955ABF2-BDC7-4429-A605-1B633FB16DE0}" srcId="{3280E6F0-0C74-411F-B074-C8790F092E70}" destId="{E0382B2B-B647-4701-83ED-8F50676F1352}" srcOrd="2" destOrd="0" parTransId="{CC669024-B411-471D-BE2C-FB9F63F285D0}" sibTransId="{DDBE704C-EFFB-4C80-9F2E-DE8F49E2F9FB}"/>
    <dgm:cxn modelId="{EBDFCBF2-A473-4F13-87F5-E5780D69F469}" type="presOf" srcId="{E0382B2B-B647-4701-83ED-8F50676F1352}" destId="{8860BD9A-A50E-436F-B2C4-E9DE7FB92F96}" srcOrd="0" destOrd="0" presId="urn:microsoft.com/office/officeart/2005/8/layout/cycle6"/>
    <dgm:cxn modelId="{48C5CCF2-81AE-442A-873D-E42928E11D6A}" srcId="{3280E6F0-0C74-411F-B074-C8790F092E70}" destId="{E34DD73E-D93E-4004-A7F6-9B0C4FBF0B71}" srcOrd="3" destOrd="0" parTransId="{A00AEBFA-1F01-4BA0-BCAF-173270BFD23B}" sibTransId="{AC85F703-E913-405C-A878-DA162BF19F65}"/>
    <dgm:cxn modelId="{A6FF21E8-EFD6-4FE8-8473-06C1A6B1F72C}" type="presParOf" srcId="{A74C127C-4E7E-4862-95C5-117F91C68DAD}" destId="{B8CBE485-9D95-4E43-AB6D-53B145AF3502}" srcOrd="0" destOrd="0" presId="urn:microsoft.com/office/officeart/2005/8/layout/cycle6"/>
    <dgm:cxn modelId="{48E4A148-42C5-4C7A-AF0F-5ABF38011B17}" type="presParOf" srcId="{A74C127C-4E7E-4862-95C5-117F91C68DAD}" destId="{79708493-6706-470D-B6EB-FF19EB4D0C26}" srcOrd="1" destOrd="0" presId="urn:microsoft.com/office/officeart/2005/8/layout/cycle6"/>
    <dgm:cxn modelId="{6B63F17E-32D5-4FB6-B7C3-D2BDDDE12058}" type="presParOf" srcId="{A74C127C-4E7E-4862-95C5-117F91C68DAD}" destId="{1915F669-BF13-4EA7-8C8B-EE71129261E0}" srcOrd="2" destOrd="0" presId="urn:microsoft.com/office/officeart/2005/8/layout/cycle6"/>
    <dgm:cxn modelId="{77AE325D-B776-4EAC-A372-F9710C5638D0}" type="presParOf" srcId="{A74C127C-4E7E-4862-95C5-117F91C68DAD}" destId="{73766268-AB2B-4FBD-BDBA-2D55793C3A8D}" srcOrd="3" destOrd="0" presId="urn:microsoft.com/office/officeart/2005/8/layout/cycle6"/>
    <dgm:cxn modelId="{C16B913F-A0E7-4543-87F5-547D9E3B455C}" type="presParOf" srcId="{A74C127C-4E7E-4862-95C5-117F91C68DAD}" destId="{474C31E2-05BD-4A89-94AD-E364B05AD543}" srcOrd="4" destOrd="0" presId="urn:microsoft.com/office/officeart/2005/8/layout/cycle6"/>
    <dgm:cxn modelId="{929BC364-36CC-4100-AA0E-CC49BF7215BF}" type="presParOf" srcId="{A74C127C-4E7E-4862-95C5-117F91C68DAD}" destId="{A04ACE6F-9B36-4082-AE92-25B4F77AF9AF}" srcOrd="5" destOrd="0" presId="urn:microsoft.com/office/officeart/2005/8/layout/cycle6"/>
    <dgm:cxn modelId="{2B4649B4-E9A6-4F63-B80A-6FF591C76EC7}" type="presParOf" srcId="{A74C127C-4E7E-4862-95C5-117F91C68DAD}" destId="{8860BD9A-A50E-436F-B2C4-E9DE7FB92F96}" srcOrd="6" destOrd="0" presId="urn:microsoft.com/office/officeart/2005/8/layout/cycle6"/>
    <dgm:cxn modelId="{2BA50A2C-A6B5-413F-83C4-0B71AB204A44}" type="presParOf" srcId="{A74C127C-4E7E-4862-95C5-117F91C68DAD}" destId="{D2407356-E6FD-4D4D-9173-71BE4526AC98}" srcOrd="7" destOrd="0" presId="urn:microsoft.com/office/officeart/2005/8/layout/cycle6"/>
    <dgm:cxn modelId="{1B91F258-298E-4EAC-B42C-7F712DA78E16}" type="presParOf" srcId="{A74C127C-4E7E-4862-95C5-117F91C68DAD}" destId="{230DC2B2-8A01-416E-9F8E-78690B0BF4E7}" srcOrd="8" destOrd="0" presId="urn:microsoft.com/office/officeart/2005/8/layout/cycle6"/>
    <dgm:cxn modelId="{B9B1CD1F-F92F-4B33-86F0-4E019CBDB4F9}" type="presParOf" srcId="{A74C127C-4E7E-4862-95C5-117F91C68DAD}" destId="{2E64F512-ADCB-482D-8F7D-1B6C8BC1EA53}" srcOrd="9" destOrd="0" presId="urn:microsoft.com/office/officeart/2005/8/layout/cycle6"/>
    <dgm:cxn modelId="{CFF70D0F-6A83-4BD7-A0CE-309700E36742}" type="presParOf" srcId="{A74C127C-4E7E-4862-95C5-117F91C68DAD}" destId="{4C49C0D8-2202-447E-9EB2-15ED73E55233}" srcOrd="10" destOrd="0" presId="urn:microsoft.com/office/officeart/2005/8/layout/cycle6"/>
    <dgm:cxn modelId="{2D28FB11-C6FC-4A15-AC27-6328ABF9E5F0}" type="presParOf" srcId="{A74C127C-4E7E-4862-95C5-117F91C68DAD}" destId="{695BB29C-26A9-49AF-968B-E37149861FCF}" srcOrd="11" destOrd="0" presId="urn:microsoft.com/office/officeart/2005/8/layout/cycle6"/>
    <dgm:cxn modelId="{67DE33A4-0ED0-4C60-93D6-93D2CD955381}" type="presParOf" srcId="{A74C127C-4E7E-4862-95C5-117F91C68DAD}" destId="{26AF970D-EE5A-4512-89CD-1B1BEFB89776}" srcOrd="12" destOrd="0" presId="urn:microsoft.com/office/officeart/2005/8/layout/cycle6"/>
    <dgm:cxn modelId="{EA3D88DB-783C-4208-B4F9-5CE27AB8B525}" type="presParOf" srcId="{A74C127C-4E7E-4862-95C5-117F91C68DAD}" destId="{19B85ADE-B006-446B-8AF7-F925A4172613}" srcOrd="13" destOrd="0" presId="urn:microsoft.com/office/officeart/2005/8/layout/cycle6"/>
    <dgm:cxn modelId="{FD63A52E-FAD8-4497-9E28-354F72CC42BF}" type="presParOf" srcId="{A74C127C-4E7E-4862-95C5-117F91C68DAD}" destId="{E3708686-E8EE-450F-B7D0-A52B7F3A60D4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1D156D1-1F59-48DA-B4AA-DE7024354AF4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E6041FA-9368-47FC-8BBE-3F0E16E21A59}">
      <dgm:prSet phldrT="[Text]"/>
      <dgm:spPr/>
      <dgm:t>
        <a:bodyPr/>
        <a:lstStyle/>
        <a:p>
          <a:r>
            <a:rPr lang="en-US" dirty="0"/>
            <a:t>Rehabilitation Act</a:t>
          </a:r>
        </a:p>
      </dgm:t>
    </dgm:pt>
    <dgm:pt modelId="{1658F7B6-DBC8-4FC1-BBE8-39BE05B6DDF5}" type="parTrans" cxnId="{C6966DB4-2EE3-44E8-9843-46ADFDC503B7}">
      <dgm:prSet/>
      <dgm:spPr/>
      <dgm:t>
        <a:bodyPr/>
        <a:lstStyle/>
        <a:p>
          <a:endParaRPr lang="en-US"/>
        </a:p>
      </dgm:t>
    </dgm:pt>
    <dgm:pt modelId="{590956DC-C06C-4596-A1CF-0EAC2B143460}" type="sibTrans" cxnId="{C6966DB4-2EE3-44E8-9843-46ADFDC503B7}">
      <dgm:prSet/>
      <dgm:spPr/>
      <dgm:t>
        <a:bodyPr/>
        <a:lstStyle/>
        <a:p>
          <a:endParaRPr lang="en-US"/>
        </a:p>
      </dgm:t>
    </dgm:pt>
    <dgm:pt modelId="{EC7E0964-401C-4047-B079-79C66E7F83E5}">
      <dgm:prSet phldrT="[Text]"/>
      <dgm:spPr/>
      <dgm:t>
        <a:bodyPr/>
        <a:lstStyle/>
        <a:p>
          <a:r>
            <a:rPr lang="en-US" dirty="0"/>
            <a:t>Section 508</a:t>
          </a:r>
        </a:p>
      </dgm:t>
    </dgm:pt>
    <dgm:pt modelId="{2DDAC161-DA00-426F-8001-5D1ED4CF5D8C}" type="parTrans" cxnId="{66CFD4E5-34C3-43AC-B1E3-8BED49B44771}">
      <dgm:prSet/>
      <dgm:spPr/>
      <dgm:t>
        <a:bodyPr/>
        <a:lstStyle/>
        <a:p>
          <a:endParaRPr lang="en-US"/>
        </a:p>
      </dgm:t>
    </dgm:pt>
    <dgm:pt modelId="{31CF7388-1323-4862-99BE-6CBE12C48463}" type="sibTrans" cxnId="{66CFD4E5-34C3-43AC-B1E3-8BED49B44771}">
      <dgm:prSet/>
      <dgm:spPr/>
      <dgm:t>
        <a:bodyPr/>
        <a:lstStyle/>
        <a:p>
          <a:endParaRPr lang="en-US"/>
        </a:p>
      </dgm:t>
    </dgm:pt>
    <dgm:pt modelId="{C534AB9C-4FCA-409C-A04A-6AD4C069F2AC}">
      <dgm:prSet phldrT="[Text]"/>
      <dgm:spPr/>
      <dgm:t>
        <a:bodyPr/>
        <a:lstStyle/>
        <a:p>
          <a:r>
            <a:rPr lang="en-US" dirty="0"/>
            <a:t>WCAG 2.0</a:t>
          </a:r>
        </a:p>
      </dgm:t>
    </dgm:pt>
    <dgm:pt modelId="{58A0C891-C1DF-4161-A7A7-F91996E73ABB}" type="parTrans" cxnId="{BBF79774-892C-426D-A75B-C6AD64AAEE20}">
      <dgm:prSet/>
      <dgm:spPr/>
      <dgm:t>
        <a:bodyPr/>
        <a:lstStyle/>
        <a:p>
          <a:endParaRPr lang="en-US"/>
        </a:p>
      </dgm:t>
    </dgm:pt>
    <dgm:pt modelId="{2A692D2D-C6A5-4A61-8FDC-C51AB7063460}" type="sibTrans" cxnId="{BBF79774-892C-426D-A75B-C6AD64AAEE20}">
      <dgm:prSet/>
      <dgm:spPr/>
      <dgm:t>
        <a:bodyPr/>
        <a:lstStyle/>
        <a:p>
          <a:endParaRPr lang="en-US"/>
        </a:p>
      </dgm:t>
    </dgm:pt>
    <dgm:pt modelId="{31D45494-FAA0-468D-9EA6-40C9C8FB23CC}">
      <dgm:prSet phldrT="[Text]"/>
      <dgm:spPr/>
      <dgm:t>
        <a:bodyPr/>
        <a:lstStyle/>
        <a:p>
          <a:r>
            <a:rPr lang="en-US" dirty="0"/>
            <a:t>Chapter 5</a:t>
          </a:r>
        </a:p>
      </dgm:t>
    </dgm:pt>
    <dgm:pt modelId="{AEEE5FC7-7133-4BBB-8300-B1326EF3D39F}" type="parTrans" cxnId="{A60D36DD-BEF5-439C-84FB-37ABCBDDCFF8}">
      <dgm:prSet/>
      <dgm:spPr/>
      <dgm:t>
        <a:bodyPr/>
        <a:lstStyle/>
        <a:p>
          <a:endParaRPr lang="en-US"/>
        </a:p>
      </dgm:t>
    </dgm:pt>
    <dgm:pt modelId="{6F4BD47F-68F1-4997-9B9F-E765A88AA8CB}" type="sibTrans" cxnId="{A60D36DD-BEF5-439C-84FB-37ABCBDDCFF8}">
      <dgm:prSet/>
      <dgm:spPr/>
      <dgm:t>
        <a:bodyPr/>
        <a:lstStyle/>
        <a:p>
          <a:endParaRPr lang="en-US"/>
        </a:p>
      </dgm:t>
    </dgm:pt>
    <dgm:pt modelId="{081ED88F-CE7C-4D56-A7E7-6997CD0E9EBF}" type="pres">
      <dgm:prSet presAssocID="{91D156D1-1F59-48DA-B4AA-DE7024354AF4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85EFB9C0-0845-4817-AC03-203E4A577A4A}" type="pres">
      <dgm:prSet presAssocID="{FE6041FA-9368-47FC-8BBE-3F0E16E21A59}" presName="hierRoot1" presStyleCnt="0">
        <dgm:presLayoutVars>
          <dgm:hierBranch val="init"/>
        </dgm:presLayoutVars>
      </dgm:prSet>
      <dgm:spPr/>
    </dgm:pt>
    <dgm:pt modelId="{FEE5B54B-4578-475F-8712-DAD714A2521C}" type="pres">
      <dgm:prSet presAssocID="{FE6041FA-9368-47FC-8BBE-3F0E16E21A59}" presName="rootComposite1" presStyleCnt="0"/>
      <dgm:spPr/>
    </dgm:pt>
    <dgm:pt modelId="{6930A448-0493-4685-BA77-521A6E0116C6}" type="pres">
      <dgm:prSet presAssocID="{FE6041FA-9368-47FC-8BBE-3F0E16E21A59}" presName="rootText1" presStyleLbl="alignAcc1" presStyleIdx="0" presStyleCnt="0">
        <dgm:presLayoutVars>
          <dgm:chPref val="3"/>
        </dgm:presLayoutVars>
      </dgm:prSet>
      <dgm:spPr/>
    </dgm:pt>
    <dgm:pt modelId="{EC068CAB-0172-4590-B8B4-59C1782976DC}" type="pres">
      <dgm:prSet presAssocID="{FE6041FA-9368-47FC-8BBE-3F0E16E21A59}" presName="topArc1" presStyleLbl="parChTrans1D1" presStyleIdx="0" presStyleCnt="8"/>
      <dgm:spPr/>
    </dgm:pt>
    <dgm:pt modelId="{18CE98EA-CD4E-4CAA-A697-E3925F43A735}" type="pres">
      <dgm:prSet presAssocID="{FE6041FA-9368-47FC-8BBE-3F0E16E21A59}" presName="bottomArc1" presStyleLbl="parChTrans1D1" presStyleIdx="1" presStyleCnt="8"/>
      <dgm:spPr/>
    </dgm:pt>
    <dgm:pt modelId="{B55ED713-3821-4868-9BFB-42B2EC6A452D}" type="pres">
      <dgm:prSet presAssocID="{FE6041FA-9368-47FC-8BBE-3F0E16E21A59}" presName="topConnNode1" presStyleLbl="node1" presStyleIdx="0" presStyleCnt="0"/>
      <dgm:spPr/>
    </dgm:pt>
    <dgm:pt modelId="{CDED8F30-A8A3-4140-ADEC-1FEDA8FF9EBF}" type="pres">
      <dgm:prSet presAssocID="{FE6041FA-9368-47FC-8BBE-3F0E16E21A59}" presName="hierChild2" presStyleCnt="0"/>
      <dgm:spPr/>
    </dgm:pt>
    <dgm:pt modelId="{E9195409-859F-4DB3-8701-C3EED0CC032A}" type="pres">
      <dgm:prSet presAssocID="{2DDAC161-DA00-426F-8001-5D1ED4CF5D8C}" presName="Name28" presStyleLbl="parChTrans1D2" presStyleIdx="0" presStyleCnt="1"/>
      <dgm:spPr/>
    </dgm:pt>
    <dgm:pt modelId="{ED384FA9-20AD-423A-ACD2-2A0EFBC4C235}" type="pres">
      <dgm:prSet presAssocID="{EC7E0964-401C-4047-B079-79C66E7F83E5}" presName="hierRoot2" presStyleCnt="0">
        <dgm:presLayoutVars>
          <dgm:hierBranch val="init"/>
        </dgm:presLayoutVars>
      </dgm:prSet>
      <dgm:spPr/>
    </dgm:pt>
    <dgm:pt modelId="{E7015B1C-A4C3-4949-B864-59C493D25D5D}" type="pres">
      <dgm:prSet presAssocID="{EC7E0964-401C-4047-B079-79C66E7F83E5}" presName="rootComposite2" presStyleCnt="0"/>
      <dgm:spPr/>
    </dgm:pt>
    <dgm:pt modelId="{029C7981-A10E-4822-91F2-ACBFF0007BEC}" type="pres">
      <dgm:prSet presAssocID="{EC7E0964-401C-4047-B079-79C66E7F83E5}" presName="rootText2" presStyleLbl="alignAcc1" presStyleIdx="0" presStyleCnt="0">
        <dgm:presLayoutVars>
          <dgm:chPref val="3"/>
        </dgm:presLayoutVars>
      </dgm:prSet>
      <dgm:spPr/>
    </dgm:pt>
    <dgm:pt modelId="{73FB3C13-9B7D-4FAD-9807-3B55F13982AB}" type="pres">
      <dgm:prSet presAssocID="{EC7E0964-401C-4047-B079-79C66E7F83E5}" presName="topArc2" presStyleLbl="parChTrans1D1" presStyleIdx="2" presStyleCnt="8"/>
      <dgm:spPr/>
    </dgm:pt>
    <dgm:pt modelId="{A9060BAA-2C5B-4089-8D26-701D42C5C5B5}" type="pres">
      <dgm:prSet presAssocID="{EC7E0964-401C-4047-B079-79C66E7F83E5}" presName="bottomArc2" presStyleLbl="parChTrans1D1" presStyleIdx="3" presStyleCnt="8"/>
      <dgm:spPr/>
    </dgm:pt>
    <dgm:pt modelId="{10B807B2-5FBC-4A44-AC2C-118AB3C5A0BA}" type="pres">
      <dgm:prSet presAssocID="{EC7E0964-401C-4047-B079-79C66E7F83E5}" presName="topConnNode2" presStyleLbl="node2" presStyleIdx="0" presStyleCnt="0"/>
      <dgm:spPr/>
    </dgm:pt>
    <dgm:pt modelId="{D1C19BB7-F5C4-4690-9BAB-4474D2B58E70}" type="pres">
      <dgm:prSet presAssocID="{EC7E0964-401C-4047-B079-79C66E7F83E5}" presName="hierChild4" presStyleCnt="0"/>
      <dgm:spPr/>
    </dgm:pt>
    <dgm:pt modelId="{3C161421-88D7-4458-8B81-E2C0D0300CF0}" type="pres">
      <dgm:prSet presAssocID="{58A0C891-C1DF-4161-A7A7-F91996E73ABB}" presName="Name28" presStyleLbl="parChTrans1D3" presStyleIdx="0" presStyleCnt="2"/>
      <dgm:spPr/>
    </dgm:pt>
    <dgm:pt modelId="{8D6CCD1F-6E8D-4219-846A-FCBB66D44310}" type="pres">
      <dgm:prSet presAssocID="{C534AB9C-4FCA-409C-A04A-6AD4C069F2AC}" presName="hierRoot2" presStyleCnt="0">
        <dgm:presLayoutVars>
          <dgm:hierBranch val="init"/>
        </dgm:presLayoutVars>
      </dgm:prSet>
      <dgm:spPr/>
    </dgm:pt>
    <dgm:pt modelId="{BACA7CEF-758E-4424-B8DA-2556C6D67E17}" type="pres">
      <dgm:prSet presAssocID="{C534AB9C-4FCA-409C-A04A-6AD4C069F2AC}" presName="rootComposite2" presStyleCnt="0"/>
      <dgm:spPr/>
    </dgm:pt>
    <dgm:pt modelId="{50E86F8B-A108-400C-B38C-F7AB958377EE}" type="pres">
      <dgm:prSet presAssocID="{C534AB9C-4FCA-409C-A04A-6AD4C069F2AC}" presName="rootText2" presStyleLbl="alignAcc1" presStyleIdx="0" presStyleCnt="0">
        <dgm:presLayoutVars>
          <dgm:chPref val="3"/>
        </dgm:presLayoutVars>
      </dgm:prSet>
      <dgm:spPr/>
    </dgm:pt>
    <dgm:pt modelId="{B8AAC4BD-522A-41EE-93A8-7F12924AB9D9}" type="pres">
      <dgm:prSet presAssocID="{C534AB9C-4FCA-409C-A04A-6AD4C069F2AC}" presName="topArc2" presStyleLbl="parChTrans1D1" presStyleIdx="4" presStyleCnt="8"/>
      <dgm:spPr/>
    </dgm:pt>
    <dgm:pt modelId="{21C48009-CFD4-45C8-83F3-734E981AAFC7}" type="pres">
      <dgm:prSet presAssocID="{C534AB9C-4FCA-409C-A04A-6AD4C069F2AC}" presName="bottomArc2" presStyleLbl="parChTrans1D1" presStyleIdx="5" presStyleCnt="8"/>
      <dgm:spPr/>
    </dgm:pt>
    <dgm:pt modelId="{AC6DF765-0D00-4B87-B57D-D6788BB6B0B3}" type="pres">
      <dgm:prSet presAssocID="{C534AB9C-4FCA-409C-A04A-6AD4C069F2AC}" presName="topConnNode2" presStyleLbl="node3" presStyleIdx="0" presStyleCnt="0"/>
      <dgm:spPr/>
    </dgm:pt>
    <dgm:pt modelId="{35EF7DD0-5D10-4E5D-A36B-7EEB2430D020}" type="pres">
      <dgm:prSet presAssocID="{C534AB9C-4FCA-409C-A04A-6AD4C069F2AC}" presName="hierChild4" presStyleCnt="0"/>
      <dgm:spPr/>
    </dgm:pt>
    <dgm:pt modelId="{A8DDA022-0F2A-40D6-A0E8-CF9C9EF60238}" type="pres">
      <dgm:prSet presAssocID="{C534AB9C-4FCA-409C-A04A-6AD4C069F2AC}" presName="hierChild5" presStyleCnt="0"/>
      <dgm:spPr/>
    </dgm:pt>
    <dgm:pt modelId="{F441D062-11A4-4633-B9FA-0341581C9672}" type="pres">
      <dgm:prSet presAssocID="{AEEE5FC7-7133-4BBB-8300-B1326EF3D39F}" presName="Name28" presStyleLbl="parChTrans1D3" presStyleIdx="1" presStyleCnt="2"/>
      <dgm:spPr/>
    </dgm:pt>
    <dgm:pt modelId="{4C2DC3FF-5D25-41EC-8437-E34454A5DF43}" type="pres">
      <dgm:prSet presAssocID="{31D45494-FAA0-468D-9EA6-40C9C8FB23CC}" presName="hierRoot2" presStyleCnt="0">
        <dgm:presLayoutVars>
          <dgm:hierBranch val="init"/>
        </dgm:presLayoutVars>
      </dgm:prSet>
      <dgm:spPr/>
    </dgm:pt>
    <dgm:pt modelId="{23443382-011F-4533-A75E-9670917FE64A}" type="pres">
      <dgm:prSet presAssocID="{31D45494-FAA0-468D-9EA6-40C9C8FB23CC}" presName="rootComposite2" presStyleCnt="0"/>
      <dgm:spPr/>
    </dgm:pt>
    <dgm:pt modelId="{B3ADC0E2-B795-4B75-8ED7-0A5EEB337ACA}" type="pres">
      <dgm:prSet presAssocID="{31D45494-FAA0-468D-9EA6-40C9C8FB23CC}" presName="rootText2" presStyleLbl="alignAcc1" presStyleIdx="0" presStyleCnt="0">
        <dgm:presLayoutVars>
          <dgm:chPref val="3"/>
        </dgm:presLayoutVars>
      </dgm:prSet>
      <dgm:spPr/>
    </dgm:pt>
    <dgm:pt modelId="{FB414735-2FF8-437A-B67C-CB41CBEFD521}" type="pres">
      <dgm:prSet presAssocID="{31D45494-FAA0-468D-9EA6-40C9C8FB23CC}" presName="topArc2" presStyleLbl="parChTrans1D1" presStyleIdx="6" presStyleCnt="8"/>
      <dgm:spPr/>
    </dgm:pt>
    <dgm:pt modelId="{BC9949E9-C3B8-41F3-9C28-F0CF5DF09065}" type="pres">
      <dgm:prSet presAssocID="{31D45494-FAA0-468D-9EA6-40C9C8FB23CC}" presName="bottomArc2" presStyleLbl="parChTrans1D1" presStyleIdx="7" presStyleCnt="8"/>
      <dgm:spPr/>
    </dgm:pt>
    <dgm:pt modelId="{1114B3B5-CA3A-4BD5-8B30-E390C5081CD3}" type="pres">
      <dgm:prSet presAssocID="{31D45494-FAA0-468D-9EA6-40C9C8FB23CC}" presName="topConnNode2" presStyleLbl="node3" presStyleIdx="0" presStyleCnt="0"/>
      <dgm:spPr/>
    </dgm:pt>
    <dgm:pt modelId="{B9B0F32D-887D-48EE-937A-96C792071968}" type="pres">
      <dgm:prSet presAssocID="{31D45494-FAA0-468D-9EA6-40C9C8FB23CC}" presName="hierChild4" presStyleCnt="0"/>
      <dgm:spPr/>
    </dgm:pt>
    <dgm:pt modelId="{4BE7D2ED-5BA9-415A-8F7B-04571748DA7A}" type="pres">
      <dgm:prSet presAssocID="{31D45494-FAA0-468D-9EA6-40C9C8FB23CC}" presName="hierChild5" presStyleCnt="0"/>
      <dgm:spPr/>
    </dgm:pt>
    <dgm:pt modelId="{2F3596B0-3E6A-4F41-89CE-B563DAE70EA8}" type="pres">
      <dgm:prSet presAssocID="{EC7E0964-401C-4047-B079-79C66E7F83E5}" presName="hierChild5" presStyleCnt="0"/>
      <dgm:spPr/>
    </dgm:pt>
    <dgm:pt modelId="{E280CE3E-CCB4-4BDA-B592-41B892EFFE9B}" type="pres">
      <dgm:prSet presAssocID="{FE6041FA-9368-47FC-8BBE-3F0E16E21A59}" presName="hierChild3" presStyleCnt="0"/>
      <dgm:spPr/>
    </dgm:pt>
  </dgm:ptLst>
  <dgm:cxnLst>
    <dgm:cxn modelId="{E765A60C-57AC-49A7-BC08-475A45308F3F}" type="presOf" srcId="{58A0C891-C1DF-4161-A7A7-F91996E73ABB}" destId="{3C161421-88D7-4458-8B81-E2C0D0300CF0}" srcOrd="0" destOrd="0" presId="urn:microsoft.com/office/officeart/2008/layout/HalfCircleOrganizationChart"/>
    <dgm:cxn modelId="{08BCA710-4528-4F72-8E27-AAB5A226CEFC}" type="presOf" srcId="{FE6041FA-9368-47FC-8BBE-3F0E16E21A59}" destId="{6930A448-0493-4685-BA77-521A6E0116C6}" srcOrd="0" destOrd="0" presId="urn:microsoft.com/office/officeart/2008/layout/HalfCircleOrganizationChart"/>
    <dgm:cxn modelId="{5188FB14-C767-4CFA-B648-740D78463893}" type="presOf" srcId="{31D45494-FAA0-468D-9EA6-40C9C8FB23CC}" destId="{B3ADC0E2-B795-4B75-8ED7-0A5EEB337ACA}" srcOrd="0" destOrd="0" presId="urn:microsoft.com/office/officeart/2008/layout/HalfCircleOrganizationChart"/>
    <dgm:cxn modelId="{0FF90224-350B-45F2-B23A-FA989AFA7FC4}" type="presOf" srcId="{AEEE5FC7-7133-4BBB-8300-B1326EF3D39F}" destId="{F441D062-11A4-4633-B9FA-0341581C9672}" srcOrd="0" destOrd="0" presId="urn:microsoft.com/office/officeart/2008/layout/HalfCircleOrganizationChart"/>
    <dgm:cxn modelId="{89C1DC27-9F80-4B78-91A3-9B01278BCD31}" type="presOf" srcId="{EC7E0964-401C-4047-B079-79C66E7F83E5}" destId="{10B807B2-5FBC-4A44-AC2C-118AB3C5A0BA}" srcOrd="1" destOrd="0" presId="urn:microsoft.com/office/officeart/2008/layout/HalfCircleOrganizationChart"/>
    <dgm:cxn modelId="{0F6D693C-7DC8-4C35-B9EE-426FD9B86F13}" type="presOf" srcId="{C534AB9C-4FCA-409C-A04A-6AD4C069F2AC}" destId="{AC6DF765-0D00-4B87-B57D-D6788BB6B0B3}" srcOrd="1" destOrd="0" presId="urn:microsoft.com/office/officeart/2008/layout/HalfCircleOrganizationChart"/>
    <dgm:cxn modelId="{84080644-45D8-41CE-82DC-71D0930BAFB5}" type="presOf" srcId="{31D45494-FAA0-468D-9EA6-40C9C8FB23CC}" destId="{1114B3B5-CA3A-4BD5-8B30-E390C5081CD3}" srcOrd="1" destOrd="0" presId="urn:microsoft.com/office/officeart/2008/layout/HalfCircleOrganizationChart"/>
    <dgm:cxn modelId="{77F1B250-CCF3-4F17-90CB-A35CE46003A4}" type="presOf" srcId="{2DDAC161-DA00-426F-8001-5D1ED4CF5D8C}" destId="{E9195409-859F-4DB3-8701-C3EED0CC032A}" srcOrd="0" destOrd="0" presId="urn:microsoft.com/office/officeart/2008/layout/HalfCircleOrganizationChart"/>
    <dgm:cxn modelId="{BBF79774-892C-426D-A75B-C6AD64AAEE20}" srcId="{EC7E0964-401C-4047-B079-79C66E7F83E5}" destId="{C534AB9C-4FCA-409C-A04A-6AD4C069F2AC}" srcOrd="0" destOrd="0" parTransId="{58A0C891-C1DF-4161-A7A7-F91996E73ABB}" sibTransId="{2A692D2D-C6A5-4A61-8FDC-C51AB7063460}"/>
    <dgm:cxn modelId="{8E82BB56-43F1-45C0-A1A9-533B8F359E5F}" type="presOf" srcId="{EC7E0964-401C-4047-B079-79C66E7F83E5}" destId="{029C7981-A10E-4822-91F2-ACBFF0007BEC}" srcOrd="0" destOrd="0" presId="urn:microsoft.com/office/officeart/2008/layout/HalfCircleOrganizationChart"/>
    <dgm:cxn modelId="{49F51E86-2A68-4ACD-8220-CCEC789E28DE}" type="presOf" srcId="{FE6041FA-9368-47FC-8BBE-3F0E16E21A59}" destId="{B55ED713-3821-4868-9BFB-42B2EC6A452D}" srcOrd="1" destOrd="0" presId="urn:microsoft.com/office/officeart/2008/layout/HalfCircleOrganizationChart"/>
    <dgm:cxn modelId="{C6966DB4-2EE3-44E8-9843-46ADFDC503B7}" srcId="{91D156D1-1F59-48DA-B4AA-DE7024354AF4}" destId="{FE6041FA-9368-47FC-8BBE-3F0E16E21A59}" srcOrd="0" destOrd="0" parTransId="{1658F7B6-DBC8-4FC1-BBE8-39BE05B6DDF5}" sibTransId="{590956DC-C06C-4596-A1CF-0EAC2B143460}"/>
    <dgm:cxn modelId="{663D36D4-21D7-4CBF-844D-63C878B41B73}" type="presOf" srcId="{91D156D1-1F59-48DA-B4AA-DE7024354AF4}" destId="{081ED88F-CE7C-4D56-A7E7-6997CD0E9EBF}" srcOrd="0" destOrd="0" presId="urn:microsoft.com/office/officeart/2008/layout/HalfCircleOrganizationChart"/>
    <dgm:cxn modelId="{68BD10D6-395F-4943-8178-A04CB23B37CA}" type="presOf" srcId="{C534AB9C-4FCA-409C-A04A-6AD4C069F2AC}" destId="{50E86F8B-A108-400C-B38C-F7AB958377EE}" srcOrd="0" destOrd="0" presId="urn:microsoft.com/office/officeart/2008/layout/HalfCircleOrganizationChart"/>
    <dgm:cxn modelId="{A60D36DD-BEF5-439C-84FB-37ABCBDDCFF8}" srcId="{EC7E0964-401C-4047-B079-79C66E7F83E5}" destId="{31D45494-FAA0-468D-9EA6-40C9C8FB23CC}" srcOrd="1" destOrd="0" parTransId="{AEEE5FC7-7133-4BBB-8300-B1326EF3D39F}" sibTransId="{6F4BD47F-68F1-4997-9B9F-E765A88AA8CB}"/>
    <dgm:cxn modelId="{66CFD4E5-34C3-43AC-B1E3-8BED49B44771}" srcId="{FE6041FA-9368-47FC-8BBE-3F0E16E21A59}" destId="{EC7E0964-401C-4047-B079-79C66E7F83E5}" srcOrd="0" destOrd="0" parTransId="{2DDAC161-DA00-426F-8001-5D1ED4CF5D8C}" sibTransId="{31CF7388-1323-4862-99BE-6CBE12C48463}"/>
    <dgm:cxn modelId="{738C116D-30BD-4A1B-A92C-62DD6A69F1F1}" type="presParOf" srcId="{081ED88F-CE7C-4D56-A7E7-6997CD0E9EBF}" destId="{85EFB9C0-0845-4817-AC03-203E4A577A4A}" srcOrd="0" destOrd="0" presId="urn:microsoft.com/office/officeart/2008/layout/HalfCircleOrganizationChart"/>
    <dgm:cxn modelId="{CB9009DC-422F-4590-9E0B-78A010372BF6}" type="presParOf" srcId="{85EFB9C0-0845-4817-AC03-203E4A577A4A}" destId="{FEE5B54B-4578-475F-8712-DAD714A2521C}" srcOrd="0" destOrd="0" presId="urn:microsoft.com/office/officeart/2008/layout/HalfCircleOrganizationChart"/>
    <dgm:cxn modelId="{FA290B70-6457-4AFE-938B-455074C8B460}" type="presParOf" srcId="{FEE5B54B-4578-475F-8712-DAD714A2521C}" destId="{6930A448-0493-4685-BA77-521A6E0116C6}" srcOrd="0" destOrd="0" presId="urn:microsoft.com/office/officeart/2008/layout/HalfCircleOrganizationChart"/>
    <dgm:cxn modelId="{871BD5F4-5881-4F1D-A893-9592FD15FC79}" type="presParOf" srcId="{FEE5B54B-4578-475F-8712-DAD714A2521C}" destId="{EC068CAB-0172-4590-B8B4-59C1782976DC}" srcOrd="1" destOrd="0" presId="urn:microsoft.com/office/officeart/2008/layout/HalfCircleOrganizationChart"/>
    <dgm:cxn modelId="{BAD9A424-18F3-4FE3-976C-0777D37537D5}" type="presParOf" srcId="{FEE5B54B-4578-475F-8712-DAD714A2521C}" destId="{18CE98EA-CD4E-4CAA-A697-E3925F43A735}" srcOrd="2" destOrd="0" presId="urn:microsoft.com/office/officeart/2008/layout/HalfCircleOrganizationChart"/>
    <dgm:cxn modelId="{66595913-80B4-47DA-85FB-B3E6A967113A}" type="presParOf" srcId="{FEE5B54B-4578-475F-8712-DAD714A2521C}" destId="{B55ED713-3821-4868-9BFB-42B2EC6A452D}" srcOrd="3" destOrd="0" presId="urn:microsoft.com/office/officeart/2008/layout/HalfCircleOrganizationChart"/>
    <dgm:cxn modelId="{E17D7D8F-DFAD-4BE9-ACE2-1D2B2920121E}" type="presParOf" srcId="{85EFB9C0-0845-4817-AC03-203E4A577A4A}" destId="{CDED8F30-A8A3-4140-ADEC-1FEDA8FF9EBF}" srcOrd="1" destOrd="0" presId="urn:microsoft.com/office/officeart/2008/layout/HalfCircleOrganizationChart"/>
    <dgm:cxn modelId="{FE90BFF5-B891-4EAD-857F-76CF40C2FCB2}" type="presParOf" srcId="{CDED8F30-A8A3-4140-ADEC-1FEDA8FF9EBF}" destId="{E9195409-859F-4DB3-8701-C3EED0CC032A}" srcOrd="0" destOrd="0" presId="urn:microsoft.com/office/officeart/2008/layout/HalfCircleOrganizationChart"/>
    <dgm:cxn modelId="{0F80CF6D-6C3F-41F2-A0BC-88F232781A96}" type="presParOf" srcId="{CDED8F30-A8A3-4140-ADEC-1FEDA8FF9EBF}" destId="{ED384FA9-20AD-423A-ACD2-2A0EFBC4C235}" srcOrd="1" destOrd="0" presId="urn:microsoft.com/office/officeart/2008/layout/HalfCircleOrganizationChart"/>
    <dgm:cxn modelId="{A0B42B42-282E-4938-ACBA-0A4BA200CE08}" type="presParOf" srcId="{ED384FA9-20AD-423A-ACD2-2A0EFBC4C235}" destId="{E7015B1C-A4C3-4949-B864-59C493D25D5D}" srcOrd="0" destOrd="0" presId="urn:microsoft.com/office/officeart/2008/layout/HalfCircleOrganizationChart"/>
    <dgm:cxn modelId="{41E3E0DB-FA3D-4086-B090-921E7D7202F7}" type="presParOf" srcId="{E7015B1C-A4C3-4949-B864-59C493D25D5D}" destId="{029C7981-A10E-4822-91F2-ACBFF0007BEC}" srcOrd="0" destOrd="0" presId="urn:microsoft.com/office/officeart/2008/layout/HalfCircleOrganizationChart"/>
    <dgm:cxn modelId="{F763F555-4B8D-457B-9951-71AC78D36218}" type="presParOf" srcId="{E7015B1C-A4C3-4949-B864-59C493D25D5D}" destId="{73FB3C13-9B7D-4FAD-9807-3B55F13982AB}" srcOrd="1" destOrd="0" presId="urn:microsoft.com/office/officeart/2008/layout/HalfCircleOrganizationChart"/>
    <dgm:cxn modelId="{E41D08DC-34B3-4AB2-940E-343A975F134F}" type="presParOf" srcId="{E7015B1C-A4C3-4949-B864-59C493D25D5D}" destId="{A9060BAA-2C5B-4089-8D26-701D42C5C5B5}" srcOrd="2" destOrd="0" presId="urn:microsoft.com/office/officeart/2008/layout/HalfCircleOrganizationChart"/>
    <dgm:cxn modelId="{CBB31115-3343-4986-A7D4-0FA19ED6FD20}" type="presParOf" srcId="{E7015B1C-A4C3-4949-B864-59C493D25D5D}" destId="{10B807B2-5FBC-4A44-AC2C-118AB3C5A0BA}" srcOrd="3" destOrd="0" presId="urn:microsoft.com/office/officeart/2008/layout/HalfCircleOrganizationChart"/>
    <dgm:cxn modelId="{36BED5C7-6E66-4CBD-BCAE-C7E25EEC388A}" type="presParOf" srcId="{ED384FA9-20AD-423A-ACD2-2A0EFBC4C235}" destId="{D1C19BB7-F5C4-4690-9BAB-4474D2B58E70}" srcOrd="1" destOrd="0" presId="urn:microsoft.com/office/officeart/2008/layout/HalfCircleOrganizationChart"/>
    <dgm:cxn modelId="{2FD39546-E6FA-42AA-8F00-625DFCFF2D3B}" type="presParOf" srcId="{D1C19BB7-F5C4-4690-9BAB-4474D2B58E70}" destId="{3C161421-88D7-4458-8B81-E2C0D0300CF0}" srcOrd="0" destOrd="0" presId="urn:microsoft.com/office/officeart/2008/layout/HalfCircleOrganizationChart"/>
    <dgm:cxn modelId="{8B86EAE9-B831-4CA4-ADC5-C146D87B6203}" type="presParOf" srcId="{D1C19BB7-F5C4-4690-9BAB-4474D2B58E70}" destId="{8D6CCD1F-6E8D-4219-846A-FCBB66D44310}" srcOrd="1" destOrd="0" presId="urn:microsoft.com/office/officeart/2008/layout/HalfCircleOrganizationChart"/>
    <dgm:cxn modelId="{9E3244DF-E2D7-4E3D-AF09-EEA8BC0D3BF9}" type="presParOf" srcId="{8D6CCD1F-6E8D-4219-846A-FCBB66D44310}" destId="{BACA7CEF-758E-4424-B8DA-2556C6D67E17}" srcOrd="0" destOrd="0" presId="urn:microsoft.com/office/officeart/2008/layout/HalfCircleOrganizationChart"/>
    <dgm:cxn modelId="{3FC7BA79-A40C-4A2C-9076-E43930C48966}" type="presParOf" srcId="{BACA7CEF-758E-4424-B8DA-2556C6D67E17}" destId="{50E86F8B-A108-400C-B38C-F7AB958377EE}" srcOrd="0" destOrd="0" presId="urn:microsoft.com/office/officeart/2008/layout/HalfCircleOrganizationChart"/>
    <dgm:cxn modelId="{514076BD-D3F1-476A-99B6-F42DAE88230F}" type="presParOf" srcId="{BACA7CEF-758E-4424-B8DA-2556C6D67E17}" destId="{B8AAC4BD-522A-41EE-93A8-7F12924AB9D9}" srcOrd="1" destOrd="0" presId="urn:microsoft.com/office/officeart/2008/layout/HalfCircleOrganizationChart"/>
    <dgm:cxn modelId="{287F5320-9B92-48FD-8CD6-12E0EAA6D7C5}" type="presParOf" srcId="{BACA7CEF-758E-4424-B8DA-2556C6D67E17}" destId="{21C48009-CFD4-45C8-83F3-734E981AAFC7}" srcOrd="2" destOrd="0" presId="urn:microsoft.com/office/officeart/2008/layout/HalfCircleOrganizationChart"/>
    <dgm:cxn modelId="{31597EB4-4E5E-469C-9E87-7679DA8EEDBB}" type="presParOf" srcId="{BACA7CEF-758E-4424-B8DA-2556C6D67E17}" destId="{AC6DF765-0D00-4B87-B57D-D6788BB6B0B3}" srcOrd="3" destOrd="0" presId="urn:microsoft.com/office/officeart/2008/layout/HalfCircleOrganizationChart"/>
    <dgm:cxn modelId="{D48CB4D4-FAC8-4591-9CD2-616B16F05807}" type="presParOf" srcId="{8D6CCD1F-6E8D-4219-846A-FCBB66D44310}" destId="{35EF7DD0-5D10-4E5D-A36B-7EEB2430D020}" srcOrd="1" destOrd="0" presId="urn:microsoft.com/office/officeart/2008/layout/HalfCircleOrganizationChart"/>
    <dgm:cxn modelId="{99C02B44-598A-4156-BD40-66E422A4A7BB}" type="presParOf" srcId="{8D6CCD1F-6E8D-4219-846A-FCBB66D44310}" destId="{A8DDA022-0F2A-40D6-A0E8-CF9C9EF60238}" srcOrd="2" destOrd="0" presId="urn:microsoft.com/office/officeart/2008/layout/HalfCircleOrganizationChart"/>
    <dgm:cxn modelId="{92636EFB-DB6E-43C3-9CB8-783A7B30D8C1}" type="presParOf" srcId="{D1C19BB7-F5C4-4690-9BAB-4474D2B58E70}" destId="{F441D062-11A4-4633-B9FA-0341581C9672}" srcOrd="2" destOrd="0" presId="urn:microsoft.com/office/officeart/2008/layout/HalfCircleOrganizationChart"/>
    <dgm:cxn modelId="{7520108C-0379-46B8-A0B9-FC9234624241}" type="presParOf" srcId="{D1C19BB7-F5C4-4690-9BAB-4474D2B58E70}" destId="{4C2DC3FF-5D25-41EC-8437-E34454A5DF43}" srcOrd="3" destOrd="0" presId="urn:microsoft.com/office/officeart/2008/layout/HalfCircleOrganizationChart"/>
    <dgm:cxn modelId="{F31DB2EE-32E8-4500-B6B5-54562FDB30FA}" type="presParOf" srcId="{4C2DC3FF-5D25-41EC-8437-E34454A5DF43}" destId="{23443382-011F-4533-A75E-9670917FE64A}" srcOrd="0" destOrd="0" presId="urn:microsoft.com/office/officeart/2008/layout/HalfCircleOrganizationChart"/>
    <dgm:cxn modelId="{3D644DFF-2F80-4FE3-A20F-ABE91136A75A}" type="presParOf" srcId="{23443382-011F-4533-A75E-9670917FE64A}" destId="{B3ADC0E2-B795-4B75-8ED7-0A5EEB337ACA}" srcOrd="0" destOrd="0" presId="urn:microsoft.com/office/officeart/2008/layout/HalfCircleOrganizationChart"/>
    <dgm:cxn modelId="{CA0C708A-6E18-4706-87D3-732572ADF693}" type="presParOf" srcId="{23443382-011F-4533-A75E-9670917FE64A}" destId="{FB414735-2FF8-437A-B67C-CB41CBEFD521}" srcOrd="1" destOrd="0" presId="urn:microsoft.com/office/officeart/2008/layout/HalfCircleOrganizationChart"/>
    <dgm:cxn modelId="{3C40ED11-7594-458C-9045-4D42C0AAC8F0}" type="presParOf" srcId="{23443382-011F-4533-A75E-9670917FE64A}" destId="{BC9949E9-C3B8-41F3-9C28-F0CF5DF09065}" srcOrd="2" destOrd="0" presId="urn:microsoft.com/office/officeart/2008/layout/HalfCircleOrganizationChart"/>
    <dgm:cxn modelId="{F77DBC22-EB75-4050-8C2E-533D5FB8A751}" type="presParOf" srcId="{23443382-011F-4533-A75E-9670917FE64A}" destId="{1114B3B5-CA3A-4BD5-8B30-E390C5081CD3}" srcOrd="3" destOrd="0" presId="urn:microsoft.com/office/officeart/2008/layout/HalfCircleOrganizationChart"/>
    <dgm:cxn modelId="{64683156-9C9C-42D1-9010-2A74515E41F1}" type="presParOf" srcId="{4C2DC3FF-5D25-41EC-8437-E34454A5DF43}" destId="{B9B0F32D-887D-48EE-937A-96C792071968}" srcOrd="1" destOrd="0" presId="urn:microsoft.com/office/officeart/2008/layout/HalfCircleOrganizationChart"/>
    <dgm:cxn modelId="{CB38E498-D36A-43AA-8767-9C55C87E0B32}" type="presParOf" srcId="{4C2DC3FF-5D25-41EC-8437-E34454A5DF43}" destId="{4BE7D2ED-5BA9-415A-8F7B-04571748DA7A}" srcOrd="2" destOrd="0" presId="urn:microsoft.com/office/officeart/2008/layout/HalfCircleOrganizationChart"/>
    <dgm:cxn modelId="{D4D51ACD-964F-4B04-AC91-80A4199693BD}" type="presParOf" srcId="{ED384FA9-20AD-423A-ACD2-2A0EFBC4C235}" destId="{2F3596B0-3E6A-4F41-89CE-B563DAE70EA8}" srcOrd="2" destOrd="0" presId="urn:microsoft.com/office/officeart/2008/layout/HalfCircleOrganizationChart"/>
    <dgm:cxn modelId="{48F11180-28FD-4A8E-8391-5C7018A06C84}" type="presParOf" srcId="{85EFB9C0-0845-4817-AC03-203E4A577A4A}" destId="{E280CE3E-CCB4-4BDA-B592-41B892EFFE9B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CBE485-9D95-4E43-AB6D-53B145AF3502}">
      <dsp:nvSpPr>
        <dsp:cNvPr id="0" name=""/>
        <dsp:cNvSpPr/>
      </dsp:nvSpPr>
      <dsp:spPr>
        <a:xfrm>
          <a:off x="2522280" y="1395"/>
          <a:ext cx="1171600" cy="7615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End user*</a:t>
          </a:r>
        </a:p>
      </dsp:txBody>
      <dsp:txXfrm>
        <a:off x="2559455" y="38570"/>
        <a:ext cx="1097250" cy="687190"/>
      </dsp:txXfrm>
    </dsp:sp>
    <dsp:sp modelId="{1915F669-BF13-4EA7-8C8B-EE71129261E0}">
      <dsp:nvSpPr>
        <dsp:cNvPr id="0" name=""/>
        <dsp:cNvSpPr/>
      </dsp:nvSpPr>
      <dsp:spPr>
        <a:xfrm>
          <a:off x="1555070" y="368508"/>
          <a:ext cx="3042591" cy="3042591"/>
        </a:xfrm>
        <a:custGeom>
          <a:avLst/>
          <a:gdLst/>
          <a:ahLst/>
          <a:cxnLst/>
          <a:rect l="0" t="0" r="0" b="0"/>
          <a:pathLst>
            <a:path>
              <a:moveTo>
                <a:pt x="2147340" y="134786"/>
              </a:moveTo>
              <a:arcTo wR="1521295" hR="1521295" stAng="17658025" swAng="2104573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766268-AB2B-4FBD-BDBA-2D55793C3A8D}">
      <dsp:nvSpPr>
        <dsp:cNvPr id="0" name=""/>
        <dsp:cNvSpPr/>
      </dsp:nvSpPr>
      <dsp:spPr>
        <a:xfrm>
          <a:off x="3969114" y="1122925"/>
          <a:ext cx="1171600" cy="7615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User experience</a:t>
          </a:r>
        </a:p>
      </dsp:txBody>
      <dsp:txXfrm>
        <a:off x="4006289" y="1160100"/>
        <a:ext cx="1097250" cy="687190"/>
      </dsp:txXfrm>
    </dsp:sp>
    <dsp:sp modelId="{A04ACE6F-9B36-4082-AE92-25B4F77AF9AF}">
      <dsp:nvSpPr>
        <dsp:cNvPr id="0" name=""/>
        <dsp:cNvSpPr/>
      </dsp:nvSpPr>
      <dsp:spPr>
        <a:xfrm>
          <a:off x="1569473" y="459578"/>
          <a:ext cx="3042591" cy="3042591"/>
        </a:xfrm>
        <a:custGeom>
          <a:avLst/>
          <a:gdLst/>
          <a:ahLst/>
          <a:cxnLst/>
          <a:rect l="0" t="0" r="0" b="0"/>
          <a:pathLst>
            <a:path>
              <a:moveTo>
                <a:pt x="3040073" y="1433805"/>
              </a:moveTo>
              <a:arcTo wR="1521295" hR="1521295" stAng="21402185" swAng="2008817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60BD9A-A50E-436F-B2C4-E9DE7FB92F96}">
      <dsp:nvSpPr>
        <dsp:cNvPr id="0" name=""/>
        <dsp:cNvSpPr/>
      </dsp:nvSpPr>
      <dsp:spPr>
        <a:xfrm>
          <a:off x="3460427" y="2753445"/>
          <a:ext cx="1171600" cy="7615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Designer</a:t>
          </a:r>
        </a:p>
      </dsp:txBody>
      <dsp:txXfrm>
        <a:off x="3497602" y="2790620"/>
        <a:ext cx="1097250" cy="687190"/>
      </dsp:txXfrm>
    </dsp:sp>
    <dsp:sp modelId="{230DC2B2-8A01-416E-9F8E-78690B0BF4E7}">
      <dsp:nvSpPr>
        <dsp:cNvPr id="0" name=""/>
        <dsp:cNvSpPr/>
      </dsp:nvSpPr>
      <dsp:spPr>
        <a:xfrm>
          <a:off x="1586784" y="409129"/>
          <a:ext cx="3042591" cy="3042591"/>
        </a:xfrm>
        <a:custGeom>
          <a:avLst/>
          <a:gdLst/>
          <a:ahLst/>
          <a:cxnLst/>
          <a:rect l="0" t="0" r="0" b="0"/>
          <a:pathLst>
            <a:path>
              <a:moveTo>
                <a:pt x="1866784" y="3002842"/>
              </a:moveTo>
              <a:arcTo wR="1521295" hR="1521295" stAng="4612412" swAng="1575177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64F512-ADCB-482D-8F7D-1B6C8BC1EA53}">
      <dsp:nvSpPr>
        <dsp:cNvPr id="0" name=""/>
        <dsp:cNvSpPr/>
      </dsp:nvSpPr>
      <dsp:spPr>
        <a:xfrm>
          <a:off x="1584132" y="2753445"/>
          <a:ext cx="1171600" cy="7615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Developer</a:t>
          </a:r>
        </a:p>
      </dsp:txBody>
      <dsp:txXfrm>
        <a:off x="1621307" y="2790620"/>
        <a:ext cx="1097250" cy="687190"/>
      </dsp:txXfrm>
    </dsp:sp>
    <dsp:sp modelId="{695BB29C-26A9-49AF-968B-E37149861FCF}">
      <dsp:nvSpPr>
        <dsp:cNvPr id="0" name=""/>
        <dsp:cNvSpPr/>
      </dsp:nvSpPr>
      <dsp:spPr>
        <a:xfrm>
          <a:off x="1601578" y="455325"/>
          <a:ext cx="3042591" cy="3042591"/>
        </a:xfrm>
        <a:custGeom>
          <a:avLst/>
          <a:gdLst/>
          <a:ahLst/>
          <a:cxnLst/>
          <a:rect l="0" t="0" r="0" b="0"/>
          <a:pathLst>
            <a:path>
              <a:moveTo>
                <a:pt x="208701" y="2290345"/>
              </a:moveTo>
              <a:arcTo wR="1521295" hR="1521295" stAng="8978036" swAng="2029852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AF970D-EE5A-4512-89CD-1B1BEFB89776}">
      <dsp:nvSpPr>
        <dsp:cNvPr id="0" name=""/>
        <dsp:cNvSpPr/>
      </dsp:nvSpPr>
      <dsp:spPr>
        <a:xfrm>
          <a:off x="1075453" y="1114134"/>
          <a:ext cx="1171600" cy="7615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Tester</a:t>
          </a:r>
        </a:p>
      </dsp:txBody>
      <dsp:txXfrm>
        <a:off x="1112628" y="1151309"/>
        <a:ext cx="1097250" cy="687190"/>
      </dsp:txXfrm>
    </dsp:sp>
    <dsp:sp modelId="{E3708686-E8EE-450F-B7D0-A52B7F3A60D4}">
      <dsp:nvSpPr>
        <dsp:cNvPr id="0" name=""/>
        <dsp:cNvSpPr/>
      </dsp:nvSpPr>
      <dsp:spPr>
        <a:xfrm>
          <a:off x="1615041" y="370039"/>
          <a:ext cx="3042591" cy="3042591"/>
        </a:xfrm>
        <a:custGeom>
          <a:avLst/>
          <a:gdLst/>
          <a:ahLst/>
          <a:cxnLst/>
          <a:rect l="0" t="0" r="0" b="0"/>
          <a:pathLst>
            <a:path>
              <a:moveTo>
                <a:pt x="218271" y="736141"/>
              </a:moveTo>
              <a:arcTo wR="1521295" hR="1521295" stAng="12664297" swAng="2086399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41D062-11A4-4633-B9FA-0341581C9672}">
      <dsp:nvSpPr>
        <dsp:cNvPr id="0" name=""/>
        <dsp:cNvSpPr/>
      </dsp:nvSpPr>
      <dsp:spPr>
        <a:xfrm>
          <a:off x="2103856" y="1687932"/>
          <a:ext cx="641031" cy="14074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07481"/>
              </a:lnTo>
              <a:lnTo>
                <a:pt x="641031" y="1407481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161421-88D7-4458-8B81-E2C0D0300CF0}">
      <dsp:nvSpPr>
        <dsp:cNvPr id="0" name=""/>
        <dsp:cNvSpPr/>
      </dsp:nvSpPr>
      <dsp:spPr>
        <a:xfrm>
          <a:off x="2103856" y="1687932"/>
          <a:ext cx="641031" cy="4180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8063"/>
              </a:lnTo>
              <a:lnTo>
                <a:pt x="641031" y="418063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195409-859F-4DB3-8701-C3EED0CC032A}">
      <dsp:nvSpPr>
        <dsp:cNvPr id="0" name=""/>
        <dsp:cNvSpPr/>
      </dsp:nvSpPr>
      <dsp:spPr>
        <a:xfrm>
          <a:off x="2058136" y="698514"/>
          <a:ext cx="91440" cy="2926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2644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068CAB-0172-4590-B8B4-59C1782976DC}">
      <dsp:nvSpPr>
        <dsp:cNvPr id="0" name=""/>
        <dsp:cNvSpPr/>
      </dsp:nvSpPr>
      <dsp:spPr>
        <a:xfrm>
          <a:off x="1755470" y="1741"/>
          <a:ext cx="696773" cy="696773"/>
        </a:xfrm>
        <a:prstGeom prst="arc">
          <a:avLst>
            <a:gd name="adj1" fmla="val 13200000"/>
            <a:gd name="adj2" fmla="val 19200000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CE98EA-CD4E-4CAA-A697-E3925F43A735}">
      <dsp:nvSpPr>
        <dsp:cNvPr id="0" name=""/>
        <dsp:cNvSpPr/>
      </dsp:nvSpPr>
      <dsp:spPr>
        <a:xfrm>
          <a:off x="1755470" y="1741"/>
          <a:ext cx="696773" cy="696773"/>
        </a:xfrm>
        <a:prstGeom prst="arc">
          <a:avLst>
            <a:gd name="adj1" fmla="val 2400000"/>
            <a:gd name="adj2" fmla="val 8400000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30A448-0493-4685-BA77-521A6E0116C6}">
      <dsp:nvSpPr>
        <dsp:cNvPr id="0" name=""/>
        <dsp:cNvSpPr/>
      </dsp:nvSpPr>
      <dsp:spPr>
        <a:xfrm>
          <a:off x="1407083" y="127161"/>
          <a:ext cx="1393546" cy="445934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Rehabilitation Act</a:t>
          </a:r>
        </a:p>
      </dsp:txBody>
      <dsp:txXfrm>
        <a:off x="1407083" y="127161"/>
        <a:ext cx="1393546" cy="445934"/>
      </dsp:txXfrm>
    </dsp:sp>
    <dsp:sp modelId="{73FB3C13-9B7D-4FAD-9807-3B55F13982AB}">
      <dsp:nvSpPr>
        <dsp:cNvPr id="0" name=""/>
        <dsp:cNvSpPr/>
      </dsp:nvSpPr>
      <dsp:spPr>
        <a:xfrm>
          <a:off x="1755470" y="991159"/>
          <a:ext cx="696773" cy="696773"/>
        </a:xfrm>
        <a:prstGeom prst="arc">
          <a:avLst>
            <a:gd name="adj1" fmla="val 13200000"/>
            <a:gd name="adj2" fmla="val 19200000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060BAA-2C5B-4089-8D26-701D42C5C5B5}">
      <dsp:nvSpPr>
        <dsp:cNvPr id="0" name=""/>
        <dsp:cNvSpPr/>
      </dsp:nvSpPr>
      <dsp:spPr>
        <a:xfrm>
          <a:off x="1755470" y="991159"/>
          <a:ext cx="696773" cy="696773"/>
        </a:xfrm>
        <a:prstGeom prst="arc">
          <a:avLst>
            <a:gd name="adj1" fmla="val 2400000"/>
            <a:gd name="adj2" fmla="val 8400000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9C7981-A10E-4822-91F2-ACBFF0007BEC}">
      <dsp:nvSpPr>
        <dsp:cNvPr id="0" name=""/>
        <dsp:cNvSpPr/>
      </dsp:nvSpPr>
      <dsp:spPr>
        <a:xfrm>
          <a:off x="1407083" y="1116578"/>
          <a:ext cx="1393546" cy="445934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Section 508</a:t>
          </a:r>
        </a:p>
      </dsp:txBody>
      <dsp:txXfrm>
        <a:off x="1407083" y="1116578"/>
        <a:ext cx="1393546" cy="445934"/>
      </dsp:txXfrm>
    </dsp:sp>
    <dsp:sp modelId="{B8AAC4BD-522A-41EE-93A8-7F12924AB9D9}">
      <dsp:nvSpPr>
        <dsp:cNvPr id="0" name=""/>
        <dsp:cNvSpPr/>
      </dsp:nvSpPr>
      <dsp:spPr>
        <a:xfrm>
          <a:off x="2661274" y="1980577"/>
          <a:ext cx="696773" cy="696773"/>
        </a:xfrm>
        <a:prstGeom prst="arc">
          <a:avLst>
            <a:gd name="adj1" fmla="val 13200000"/>
            <a:gd name="adj2" fmla="val 19200000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C48009-CFD4-45C8-83F3-734E981AAFC7}">
      <dsp:nvSpPr>
        <dsp:cNvPr id="0" name=""/>
        <dsp:cNvSpPr/>
      </dsp:nvSpPr>
      <dsp:spPr>
        <a:xfrm>
          <a:off x="2661274" y="1980577"/>
          <a:ext cx="696773" cy="696773"/>
        </a:xfrm>
        <a:prstGeom prst="arc">
          <a:avLst>
            <a:gd name="adj1" fmla="val 2400000"/>
            <a:gd name="adj2" fmla="val 8400000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E86F8B-A108-400C-B38C-F7AB958377EE}">
      <dsp:nvSpPr>
        <dsp:cNvPr id="0" name=""/>
        <dsp:cNvSpPr/>
      </dsp:nvSpPr>
      <dsp:spPr>
        <a:xfrm>
          <a:off x="2312888" y="2105996"/>
          <a:ext cx="1393546" cy="445934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WCAG 2.0</a:t>
          </a:r>
        </a:p>
      </dsp:txBody>
      <dsp:txXfrm>
        <a:off x="2312888" y="2105996"/>
        <a:ext cx="1393546" cy="445934"/>
      </dsp:txXfrm>
    </dsp:sp>
    <dsp:sp modelId="{FB414735-2FF8-437A-B67C-CB41CBEFD521}">
      <dsp:nvSpPr>
        <dsp:cNvPr id="0" name=""/>
        <dsp:cNvSpPr/>
      </dsp:nvSpPr>
      <dsp:spPr>
        <a:xfrm>
          <a:off x="2661274" y="2969995"/>
          <a:ext cx="696773" cy="696773"/>
        </a:xfrm>
        <a:prstGeom prst="arc">
          <a:avLst>
            <a:gd name="adj1" fmla="val 13200000"/>
            <a:gd name="adj2" fmla="val 19200000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9949E9-C3B8-41F3-9C28-F0CF5DF09065}">
      <dsp:nvSpPr>
        <dsp:cNvPr id="0" name=""/>
        <dsp:cNvSpPr/>
      </dsp:nvSpPr>
      <dsp:spPr>
        <a:xfrm>
          <a:off x="2661274" y="2969995"/>
          <a:ext cx="696773" cy="696773"/>
        </a:xfrm>
        <a:prstGeom prst="arc">
          <a:avLst>
            <a:gd name="adj1" fmla="val 2400000"/>
            <a:gd name="adj2" fmla="val 8400000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ADC0E2-B795-4B75-8ED7-0A5EEB337ACA}">
      <dsp:nvSpPr>
        <dsp:cNvPr id="0" name=""/>
        <dsp:cNvSpPr/>
      </dsp:nvSpPr>
      <dsp:spPr>
        <a:xfrm>
          <a:off x="2312888" y="3095414"/>
          <a:ext cx="1393546" cy="445934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Chapter 5</a:t>
          </a:r>
        </a:p>
      </dsp:txBody>
      <dsp:txXfrm>
        <a:off x="2312888" y="3095414"/>
        <a:ext cx="1393546" cy="4459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none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F370DC53-1F60-43E5-8C3E-FE80BD427289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233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0DC53-1F60-43E5-8C3E-FE80BD427289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7E202-4E78-4FBD-80ED-DF45F0F07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05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0DC53-1F60-43E5-8C3E-FE80BD427289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7E202-4E78-4FBD-80ED-DF45F0F07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706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0DC53-1F60-43E5-8C3E-FE80BD427289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7E202-4E78-4FBD-80ED-DF45F0F07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9486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0DC53-1F60-43E5-8C3E-FE80BD427289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7E202-4E78-4FBD-80ED-DF45F0F07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0546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0DC53-1F60-43E5-8C3E-FE80BD427289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7E202-4E78-4FBD-80ED-DF45F0F07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2229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0DC53-1F60-43E5-8C3E-FE80BD427289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7E202-4E78-4FBD-80ED-DF45F0F07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5578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F370DC53-1F60-43E5-8C3E-FE80BD427289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7E202-4E78-4FBD-80ED-DF45F0F07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302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F370DC53-1F60-43E5-8C3E-FE80BD427289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7E202-4E78-4FBD-80ED-DF45F0F07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670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21D28-263C-4E81-B9E8-08401043A03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0DC53-1F60-43E5-8C3E-FE80BD427289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326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0DC53-1F60-43E5-8C3E-FE80BD427289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7E202-4E78-4FBD-80ED-DF45F0F07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894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0DC53-1F60-43E5-8C3E-FE80BD427289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7E202-4E78-4FBD-80ED-DF45F0F07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987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0DC53-1F60-43E5-8C3E-FE80BD427289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7E202-4E78-4FBD-80ED-DF45F0F07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851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0DC53-1F60-43E5-8C3E-FE80BD427289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7E202-4E78-4FBD-80ED-DF45F0F07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286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0DC53-1F60-43E5-8C3E-FE80BD427289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7E202-4E78-4FBD-80ED-DF45F0F07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346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0DC53-1F60-43E5-8C3E-FE80BD427289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7E202-4E78-4FBD-80ED-DF45F0F07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139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0DC53-1F60-43E5-8C3E-FE80BD427289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7E202-4E78-4FBD-80ED-DF45F0F07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35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F370DC53-1F60-43E5-8C3E-FE80BD427289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7371DBE1-1628-4A94-8429-AF603EB572E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379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shington.edu/accesscomputing/AU/" TargetMode="External"/><Relationship Id="rId2" Type="http://schemas.openxmlformats.org/officeDocument/2006/relationships/hyperlink" Target="https://www.w3.org/WAI/demos/bad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3.org/TR/UAAG20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E18E8-9F7C-4EC1-A839-0CDC6828B0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Training on Accessibility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6AAC6D-1BC7-4C2A-9ED7-3F60E20AA9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Emily Ogle</a:t>
            </a:r>
          </a:p>
        </p:txBody>
      </p:sp>
    </p:spTree>
    <p:extLst>
      <p:ext uri="{BB962C8B-B14F-4D97-AF65-F5344CB8AC3E}">
        <p14:creationId xmlns:p14="http://schemas.microsoft.com/office/powerpoint/2010/main" val="3453091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4F4F4-1AD2-4A5E-93A4-0BB08B0BC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3" y="973668"/>
            <a:ext cx="10534283" cy="706964"/>
          </a:xfrm>
        </p:spPr>
        <p:txBody>
          <a:bodyPr/>
          <a:lstStyle/>
          <a:p>
            <a:r>
              <a:rPr lang="en-US" dirty="0"/>
              <a:t>Mid-level: building a foundation of knowledge</a:t>
            </a:r>
          </a:p>
        </p:txBody>
      </p:sp>
      <p:graphicFrame>
        <p:nvGraphicFramePr>
          <p:cNvPr id="5" name="Table 7">
            <a:extLst>
              <a:ext uri="{FF2B5EF4-FFF2-40B4-BE49-F238E27FC236}">
                <a16:creationId xmlns:a16="http://schemas.microsoft.com/office/drawing/2014/main" id="{E7B8AFCB-45A8-4B44-B764-178EF42C35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6152189"/>
              </p:ext>
            </p:extLst>
          </p:nvPr>
        </p:nvGraphicFramePr>
        <p:xfrm>
          <a:off x="4859021" y="3352075"/>
          <a:ext cx="158153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1536">
                  <a:extLst>
                    <a:ext uri="{9D8B030D-6E8A-4147-A177-3AD203B41FA5}">
                      <a16:colId xmlns:a16="http://schemas.microsoft.com/office/drawing/2014/main" val="14216367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Introductory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6132682"/>
                  </a:ext>
                </a:extLst>
              </a:tr>
            </a:tbl>
          </a:graphicData>
        </a:graphic>
      </p:graphicFrame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8E11C373-0C2E-43FC-8BDC-1920FD59B4F7}"/>
              </a:ext>
            </a:extLst>
          </p:cNvPr>
          <p:cNvSpPr/>
          <p:nvPr/>
        </p:nvSpPr>
        <p:spPr>
          <a:xfrm>
            <a:off x="1399593" y="3032448"/>
            <a:ext cx="2575249" cy="2323324"/>
          </a:xfrm>
          <a:prstGeom prst="triangl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B1E9CA38-124A-441F-ADA1-1BCC60A8BA7E}"/>
              </a:ext>
            </a:extLst>
          </p:cNvPr>
          <p:cNvSpPr/>
          <p:nvPr/>
        </p:nvSpPr>
        <p:spPr>
          <a:xfrm>
            <a:off x="1939747" y="3032450"/>
            <a:ext cx="1492898" cy="138093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1BDADE41-92B7-4E94-B765-F7F249D610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3564836"/>
              </p:ext>
            </p:extLst>
          </p:nvPr>
        </p:nvGraphicFramePr>
        <p:xfrm>
          <a:off x="4859021" y="4477389"/>
          <a:ext cx="158153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1536">
                  <a:extLst>
                    <a:ext uri="{9D8B030D-6E8A-4147-A177-3AD203B41FA5}">
                      <a16:colId xmlns:a16="http://schemas.microsoft.com/office/drawing/2014/main" val="10264833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Mid-Level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1957781"/>
                  </a:ext>
                </a:extLst>
              </a:tr>
            </a:tbl>
          </a:graphicData>
        </a:graphic>
      </p:graphicFrame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61089525-EA92-4A64-9690-E8F61C6223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5068503"/>
              </p:ext>
            </p:extLst>
          </p:nvPr>
        </p:nvGraphicFramePr>
        <p:xfrm>
          <a:off x="7414299" y="3352075"/>
          <a:ext cx="144146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1466">
                  <a:extLst>
                    <a:ext uri="{9D8B030D-6E8A-4147-A177-3AD203B41FA5}">
                      <a16:colId xmlns:a16="http://schemas.microsoft.com/office/drawing/2014/main" val="2078585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 hour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6418233"/>
                  </a:ext>
                </a:extLst>
              </a:tr>
            </a:tbl>
          </a:graphicData>
        </a:graphic>
      </p:graphicFrame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F39A877C-9CF1-439D-9F4A-D685EED1DD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3484787"/>
              </p:ext>
            </p:extLst>
          </p:nvPr>
        </p:nvGraphicFramePr>
        <p:xfrm>
          <a:off x="7414300" y="4477389"/>
          <a:ext cx="144146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1466">
                  <a:extLst>
                    <a:ext uri="{9D8B030D-6E8A-4147-A177-3AD203B41FA5}">
                      <a16:colId xmlns:a16="http://schemas.microsoft.com/office/drawing/2014/main" val="34847945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1-2 hours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5401638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04C9E247-6E3A-4743-BAFB-F6205FBF317E}"/>
              </a:ext>
            </a:extLst>
          </p:cNvPr>
          <p:cNvSpPr txBox="1"/>
          <p:nvPr/>
        </p:nvSpPr>
        <p:spPr>
          <a:xfrm>
            <a:off x="2540978" y="3523499"/>
            <a:ext cx="5099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E24FCBB-0DD2-43F1-A96B-28ADD9BA5D59}"/>
              </a:ext>
            </a:extLst>
          </p:cNvPr>
          <p:cNvSpPr txBox="1"/>
          <p:nvPr/>
        </p:nvSpPr>
        <p:spPr>
          <a:xfrm>
            <a:off x="2540978" y="4617396"/>
            <a:ext cx="5099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823512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54BA4-09E8-46BC-9F6C-A0F7E3DBD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for mid-level 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FEDDE2-BF86-4808-B665-1D6E2BB3E5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Training is focused on key areas of accessibility</a:t>
            </a:r>
          </a:p>
          <a:p>
            <a:r>
              <a:rPr lang="en-US" dirty="0"/>
              <a:t>The user experience receives more focus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583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4A146-C6FE-4BB7-9B23-CA7AF7A88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areas of accessibility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341E9F-933A-4119-82DB-BF1DD11128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More detail on accessibility themes</a:t>
            </a:r>
          </a:p>
          <a:p>
            <a:pPr lvl="1"/>
            <a:r>
              <a:rPr lang="en-US" dirty="0"/>
              <a:t>Keyboard, assistive technology, color, responsive design, forms</a:t>
            </a:r>
          </a:p>
          <a:p>
            <a:r>
              <a:rPr lang="en-US" dirty="0"/>
              <a:t>Design, development, and testing</a:t>
            </a:r>
          </a:p>
          <a:p>
            <a:r>
              <a:rPr lang="en-US" dirty="0"/>
              <a:t>Key roles in accessibility integration</a:t>
            </a:r>
          </a:p>
          <a:p>
            <a:pPr lvl="1"/>
            <a:r>
              <a:rPr lang="en-US" dirty="0"/>
              <a:t>Designer</a:t>
            </a:r>
          </a:p>
          <a:p>
            <a:pPr lvl="1"/>
            <a:r>
              <a:rPr lang="en-US" dirty="0"/>
              <a:t>User experience (UX)</a:t>
            </a:r>
          </a:p>
          <a:p>
            <a:pPr lvl="1"/>
            <a:r>
              <a:rPr lang="en-US" dirty="0"/>
              <a:t>Developer</a:t>
            </a:r>
          </a:p>
          <a:p>
            <a:pPr lvl="1"/>
            <a:r>
              <a:rPr lang="en-US" dirty="0"/>
              <a:t>Tester</a:t>
            </a:r>
          </a:p>
          <a:p>
            <a:pPr lvl="1"/>
            <a:r>
              <a:rPr lang="en-US" dirty="0"/>
              <a:t>End user*</a:t>
            </a:r>
          </a:p>
        </p:txBody>
      </p:sp>
    </p:spTree>
    <p:extLst>
      <p:ext uri="{BB962C8B-B14F-4D97-AF65-F5344CB8AC3E}">
        <p14:creationId xmlns:p14="http://schemas.microsoft.com/office/powerpoint/2010/main" val="3024797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851E2-BA2C-416B-ABD2-46116EDAD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Providing further details on key areas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ED0795-C38B-47E7-B77B-F4C671491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377" y="2603500"/>
            <a:ext cx="6014302" cy="3416300"/>
          </a:xfrm>
        </p:spPr>
        <p:txBody>
          <a:bodyPr>
            <a:normAutofit fontScale="92500"/>
          </a:bodyPr>
          <a:lstStyle/>
          <a:p>
            <a:r>
              <a:rPr lang="en-US" dirty="0"/>
              <a:t>Talk about why it’s important to test keyboard independently from keyboard + assistive technology</a:t>
            </a:r>
          </a:p>
          <a:p>
            <a:r>
              <a:rPr lang="en-US" dirty="0"/>
              <a:t>Discuss the relationship between keyboard accessibility and assistive technology</a:t>
            </a:r>
          </a:p>
          <a:p>
            <a:pPr lvl="1"/>
            <a:r>
              <a:rPr lang="en-US" i="1" dirty="0"/>
              <a:t>“Developers can ensure programmatic capability for all elements but if users can’t get to it, then they might not know it’s even there”</a:t>
            </a:r>
          </a:p>
          <a:p>
            <a:pPr lvl="1"/>
            <a:r>
              <a:rPr lang="en-US" dirty="0"/>
              <a:t>Talk about the hierarchy of prioritization when it comes to keyboard and assistive technology</a:t>
            </a:r>
          </a:p>
          <a:p>
            <a:r>
              <a:rPr lang="en-US" dirty="0"/>
              <a:t>Show simulations of low contrast content with blurred setting using browser extensions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Picture 8" descr="Navigation menu elements: About, Academics">
            <a:extLst>
              <a:ext uri="{FF2B5EF4-FFF2-40B4-BE49-F238E27FC236}">
                <a16:creationId xmlns:a16="http://schemas.microsoft.com/office/drawing/2014/main" id="{F1168D1C-E464-43BA-BB73-A6A7F90184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1786" y="3491793"/>
            <a:ext cx="4149069" cy="706964"/>
          </a:xfrm>
          <a:prstGeom prst="rect">
            <a:avLst/>
          </a:prstGeom>
        </p:spPr>
      </p:pic>
      <p:pic>
        <p:nvPicPr>
          <p:cNvPr id="11" name="Picture 10" descr="Blurred navigation menu">
            <a:extLst>
              <a:ext uri="{FF2B5EF4-FFF2-40B4-BE49-F238E27FC236}">
                <a16:creationId xmlns:a16="http://schemas.microsoft.com/office/drawing/2014/main" id="{FE3F95B3-E08F-4291-8465-73B76231C9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1786" y="3429000"/>
            <a:ext cx="4149069" cy="86814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1F13A2F-B04E-49F4-BD75-5FD514F3EA6B}"/>
              </a:ext>
            </a:extLst>
          </p:cNvPr>
          <p:cNvSpPr txBox="1"/>
          <p:nvPr/>
        </p:nvSpPr>
        <p:spPr>
          <a:xfrm>
            <a:off x="6985635" y="4359941"/>
            <a:ext cx="39213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https://www.washington.edu/accesscomputing/AU/before.html</a:t>
            </a:r>
          </a:p>
        </p:txBody>
      </p:sp>
    </p:spTree>
    <p:extLst>
      <p:ext uri="{BB962C8B-B14F-4D97-AF65-F5344CB8AC3E}">
        <p14:creationId xmlns:p14="http://schemas.microsoft.com/office/powerpoint/2010/main" val="2005048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54898-6994-4C9C-84AC-200208830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Providing further details on key areas </a:t>
            </a:r>
            <a:r>
              <a:rPr lang="en-US" dirty="0" err="1"/>
              <a:t>pt</a:t>
            </a:r>
            <a:r>
              <a:rPr lang="en-US" dirty="0"/>
              <a:t>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5A2318-F58E-4409-9C95-4683310C1F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4647969" cy="3416300"/>
          </a:xfrm>
        </p:spPr>
        <p:txBody>
          <a:bodyPr/>
          <a:lstStyle/>
          <a:p>
            <a:r>
              <a:rPr lang="en-US" dirty="0"/>
              <a:t>Provide charts or flow diagrams to show where accessibility fits in with design, development, testing</a:t>
            </a:r>
          </a:p>
          <a:p>
            <a:r>
              <a:rPr lang="en-US" dirty="0"/>
              <a:t>Talk about the key roles for accessibility and speak to the importance of every role from planning to validation</a:t>
            </a:r>
          </a:p>
          <a:p>
            <a:pPr lvl="1"/>
            <a:r>
              <a:rPr lang="en-US" b="1" dirty="0"/>
              <a:t>All</a:t>
            </a:r>
            <a:r>
              <a:rPr lang="en-US" dirty="0"/>
              <a:t> roles need to be involved in integrating accessibility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BAD11B4-5BF8-47D4-96D9-C7A305F53B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1575195"/>
              </p:ext>
            </p:extLst>
          </p:nvPr>
        </p:nvGraphicFramePr>
        <p:xfrm>
          <a:off x="5389684" y="2453054"/>
          <a:ext cx="6216161" cy="35667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85534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79CF2-F898-4104-B9D8-C29B75303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Humanize accessibility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BABF9-A27C-4FE1-8298-0629AEA892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985" y="2400154"/>
            <a:ext cx="6180824" cy="433138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Devote time for several user groups who benefit in particular from accessibility best practices</a:t>
            </a:r>
          </a:p>
          <a:p>
            <a:pPr lvl="1"/>
            <a:r>
              <a:rPr lang="en-US" dirty="0"/>
              <a:t>Blind, low vision, color blind, deaf/HOH, keyboard users, neurodiverse</a:t>
            </a:r>
          </a:p>
          <a:p>
            <a:r>
              <a:rPr lang="en-US" dirty="0"/>
              <a:t>For some groups, more time is necessary because making software accessible is more complex</a:t>
            </a:r>
          </a:p>
          <a:p>
            <a:pPr lvl="1"/>
            <a:r>
              <a:rPr lang="en-US" dirty="0"/>
              <a:t>Blind, neurodiverse</a:t>
            </a:r>
          </a:p>
          <a:p>
            <a:r>
              <a:rPr lang="en-US" dirty="0"/>
              <a:t>For some groups, accessibility is fairly straightforward</a:t>
            </a:r>
          </a:p>
          <a:p>
            <a:pPr lvl="1"/>
            <a:r>
              <a:rPr lang="en-US" dirty="0"/>
              <a:t>Deaf/HOH, keyboard users, color blind</a:t>
            </a:r>
          </a:p>
          <a:p>
            <a:r>
              <a:rPr lang="en-US" dirty="0"/>
              <a:t>Some user groups don’t have enough official accessibility considerations</a:t>
            </a:r>
          </a:p>
          <a:p>
            <a:pPr lvl="1"/>
            <a:r>
              <a:rPr lang="en-US" dirty="0"/>
              <a:t>Low vision, neurodiverse</a:t>
            </a:r>
          </a:p>
        </p:txBody>
      </p:sp>
      <p:pic>
        <p:nvPicPr>
          <p:cNvPr id="5" name="Picture 4" descr="Icons representing disability user groups">
            <a:extLst>
              <a:ext uri="{FF2B5EF4-FFF2-40B4-BE49-F238E27FC236}">
                <a16:creationId xmlns:a16="http://schemas.microsoft.com/office/drawing/2014/main" id="{B4FE451B-0444-4628-809B-03E46B4D35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351" y="3429000"/>
            <a:ext cx="4876800" cy="12668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77F0452-3C4C-49EB-997E-B22B7D159C62}"/>
              </a:ext>
            </a:extLst>
          </p:cNvPr>
          <p:cNvSpPr txBox="1"/>
          <p:nvPr/>
        </p:nvSpPr>
        <p:spPr>
          <a:xfrm>
            <a:off x="6724805" y="4695825"/>
            <a:ext cx="4876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http://blogs.quovantis.com/wp-content/uploads/2016/06/accessibility-banner.png</a:t>
            </a:r>
          </a:p>
        </p:txBody>
      </p:sp>
    </p:spTree>
    <p:extLst>
      <p:ext uri="{BB962C8B-B14F-4D97-AF65-F5344CB8AC3E}">
        <p14:creationId xmlns:p14="http://schemas.microsoft.com/office/powerpoint/2010/main" val="1446753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07C2E-4803-43AD-A21E-9F7048699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Vision: examples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116E88-86FB-4676-9BB7-F141576436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292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ED594-8551-4F4B-BAE1-5C5680FE7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Blind users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9658EE-8E83-43F8-AB77-097B2106F5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Keyboard accessibility has a direct relationship with assistive technology</a:t>
            </a:r>
          </a:p>
          <a:p>
            <a:r>
              <a:rPr lang="en-US" dirty="0"/>
              <a:t>Blind users may need to use a screen reader to operate a webpage</a:t>
            </a:r>
          </a:p>
          <a:p>
            <a:r>
              <a:rPr lang="en-US" dirty="0"/>
              <a:t>All elements on the web page need programmatic equivalents</a:t>
            </a:r>
          </a:p>
          <a:p>
            <a:r>
              <a:rPr lang="en-US" dirty="0"/>
              <a:t>Blind users also may browse in a non-linear way, so context is key</a:t>
            </a:r>
          </a:p>
          <a:p>
            <a:pPr lvl="1"/>
            <a:r>
              <a:rPr lang="en-US" dirty="0"/>
              <a:t>Headings, images, links</a:t>
            </a:r>
          </a:p>
        </p:txBody>
      </p:sp>
    </p:spTree>
    <p:extLst>
      <p:ext uri="{BB962C8B-B14F-4D97-AF65-F5344CB8AC3E}">
        <p14:creationId xmlns:p14="http://schemas.microsoft.com/office/powerpoint/2010/main" val="1129700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4DBB4-3D92-4141-B48F-13C81CC81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Assistive technology: example</a:t>
            </a:r>
          </a:p>
        </p:txBody>
      </p:sp>
      <p:pic>
        <p:nvPicPr>
          <p:cNvPr id="5" name="Content Placeholder 4" descr="Simple UI with logo, four input fields, three Go buttons, and a navigation menu">
            <a:extLst>
              <a:ext uri="{FF2B5EF4-FFF2-40B4-BE49-F238E27FC236}">
                <a16:creationId xmlns:a16="http://schemas.microsoft.com/office/drawing/2014/main" id="{023A22B7-982B-4A21-A9AD-F4D2E618FD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8370" y="3429000"/>
            <a:ext cx="8359864" cy="975445"/>
          </a:xfrm>
        </p:spPr>
      </p:pic>
      <p:pic>
        <p:nvPicPr>
          <p:cNvPr id="7" name="Picture 6" descr="Same simple UI but with some screen reader specific mark-up.">
            <a:extLst>
              <a:ext uri="{FF2B5EF4-FFF2-40B4-BE49-F238E27FC236}">
                <a16:creationId xmlns:a16="http://schemas.microsoft.com/office/drawing/2014/main" id="{EEED0EAB-AF31-40A9-A778-193DF735D8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7468" y="2122145"/>
            <a:ext cx="8359864" cy="284250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7839D3A-B040-4586-985F-AB27E949AAF5}"/>
              </a:ext>
            </a:extLst>
          </p:cNvPr>
          <p:cNvSpPr txBox="1"/>
          <p:nvPr/>
        </p:nvSpPr>
        <p:spPr>
          <a:xfrm>
            <a:off x="270932" y="6451409"/>
            <a:ext cx="52647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https://www.radiolineup.com/locate/Kansas-City-MO</a:t>
            </a:r>
          </a:p>
        </p:txBody>
      </p:sp>
    </p:spTree>
    <p:extLst>
      <p:ext uri="{BB962C8B-B14F-4D97-AF65-F5344CB8AC3E}">
        <p14:creationId xmlns:p14="http://schemas.microsoft.com/office/powerpoint/2010/main" val="1122942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744C2-29CD-4770-A151-FB27C5899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 vision users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BECF13-EFD1-4127-B044-1DB5789F78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358403"/>
            <a:ext cx="10298613" cy="3416300"/>
          </a:xfrm>
        </p:spPr>
        <p:txBody>
          <a:bodyPr/>
          <a:lstStyle/>
          <a:p>
            <a:r>
              <a:rPr lang="en-US" dirty="0"/>
              <a:t>Key accessibility themes for users with low vision are color contrast, reflow, resizing, responsiveness</a:t>
            </a:r>
          </a:p>
          <a:p>
            <a:r>
              <a:rPr lang="en-US" dirty="0"/>
              <a:t>Even though people with low vision comprise the majority of vision disabilities, accessibility considerations are still behind</a:t>
            </a:r>
          </a:p>
          <a:p>
            <a:r>
              <a:rPr lang="en-US" dirty="0"/>
              <a:t>When considering low vision, don’t assume your user uses a screen reader</a:t>
            </a:r>
          </a:p>
          <a:p>
            <a:pPr lvl="1"/>
            <a:r>
              <a:rPr lang="en-US" dirty="0"/>
              <a:t>They could be using magnification software such as Zoomtext or simply relying on large font size settings</a:t>
            </a:r>
          </a:p>
        </p:txBody>
      </p:sp>
      <p:pic>
        <p:nvPicPr>
          <p:cNvPr id="5" name="Picture 4" descr="Reflow example where text moves into poor contrast area">
            <a:extLst>
              <a:ext uri="{FF2B5EF4-FFF2-40B4-BE49-F238E27FC236}">
                <a16:creationId xmlns:a16="http://schemas.microsoft.com/office/drawing/2014/main" id="{7B729AA0-1258-4BB3-896A-F64D7E9A4E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5225" y="4722656"/>
            <a:ext cx="5816452" cy="1946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193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8C530-3548-4947-A0A4-D0545AA17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CC242-7838-4302-A797-02C9585C51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little bit about me:</a:t>
            </a:r>
          </a:p>
          <a:p>
            <a:pPr lvl="1"/>
            <a:r>
              <a:rPr lang="en-US" dirty="0"/>
              <a:t>Hard-of-hearing hearing aid user</a:t>
            </a:r>
          </a:p>
          <a:p>
            <a:pPr lvl="1"/>
            <a:r>
              <a:rPr lang="en-US" dirty="0"/>
              <a:t>Lifelong closed caption user</a:t>
            </a:r>
          </a:p>
          <a:p>
            <a:pPr lvl="1"/>
            <a:r>
              <a:rPr lang="en-US" dirty="0" err="1"/>
              <a:t>Neverending</a:t>
            </a:r>
            <a:r>
              <a:rPr lang="en-US" dirty="0"/>
              <a:t> advocate for those with disabilities</a:t>
            </a:r>
          </a:p>
          <a:p>
            <a:endParaRPr lang="en-US" dirty="0"/>
          </a:p>
        </p:txBody>
      </p:sp>
      <p:pic>
        <p:nvPicPr>
          <p:cNvPr id="5" name="Picture 4" descr="Emily Ogle">
            <a:extLst>
              <a:ext uri="{FF2B5EF4-FFF2-40B4-BE49-F238E27FC236}">
                <a16:creationId xmlns:a16="http://schemas.microsoft.com/office/drawing/2014/main" id="{C6F924AA-FD09-4621-8E1E-245399F3FC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565" y="2397413"/>
            <a:ext cx="3824481" cy="3828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88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BEBD5-54BE-40F8-B9E4-0FDB84032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Color blind users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40044C-774D-4E2A-92D8-D799954963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5281" y="2826645"/>
            <a:ext cx="4618120" cy="3416300"/>
          </a:xfrm>
        </p:spPr>
        <p:txBody>
          <a:bodyPr/>
          <a:lstStyle/>
          <a:p>
            <a:r>
              <a:rPr lang="en-US" dirty="0"/>
              <a:t>8% of the population has color blindness</a:t>
            </a:r>
          </a:p>
          <a:p>
            <a:pPr lvl="1"/>
            <a:r>
              <a:rPr lang="en-US" dirty="0"/>
              <a:t>Red-green deficiency is the most common</a:t>
            </a:r>
          </a:p>
          <a:p>
            <a:r>
              <a:rPr lang="en-US" dirty="0"/>
              <a:t>Data can be lost if color alone is used to convey information</a:t>
            </a:r>
          </a:p>
          <a:p>
            <a:r>
              <a:rPr lang="en-US" dirty="0"/>
              <a:t>Color can still be used—just not as the only thing</a:t>
            </a:r>
          </a:p>
        </p:txBody>
      </p:sp>
      <p:pic>
        <p:nvPicPr>
          <p:cNvPr id="5" name="Picture 4" descr="Map of Covid where colors are used to note how bad or well a county is doing">
            <a:extLst>
              <a:ext uri="{FF2B5EF4-FFF2-40B4-BE49-F238E27FC236}">
                <a16:creationId xmlns:a16="http://schemas.microsoft.com/office/drawing/2014/main" id="{73B82BFF-AF3A-4E13-AC0B-65D9F9F582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2931" y="3278066"/>
            <a:ext cx="4618120" cy="2606266"/>
          </a:xfrm>
          <a:prstGeom prst="rect">
            <a:avLst/>
          </a:prstGeom>
        </p:spPr>
      </p:pic>
      <p:pic>
        <p:nvPicPr>
          <p:cNvPr id="7" name="Picture 6" descr="Covid map in black and white, where orange and green are indistinguishable.">
            <a:extLst>
              <a:ext uri="{FF2B5EF4-FFF2-40B4-BE49-F238E27FC236}">
                <a16:creationId xmlns:a16="http://schemas.microsoft.com/office/drawing/2014/main" id="{85FAEA32-0731-4E50-8647-B69BA22E5C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8311" y="3280766"/>
            <a:ext cx="4839119" cy="26824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B02CC61-FD12-4730-A89F-00436B9E038B}"/>
              </a:ext>
            </a:extLst>
          </p:cNvPr>
          <p:cNvSpPr txBox="1"/>
          <p:nvPr/>
        </p:nvSpPr>
        <p:spPr>
          <a:xfrm>
            <a:off x="6618600" y="6112140"/>
            <a:ext cx="47204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https://globalepidemics.org/key-metrics-for-covid-suppression/</a:t>
            </a:r>
          </a:p>
        </p:txBody>
      </p:sp>
    </p:spTree>
    <p:extLst>
      <p:ext uri="{BB962C8B-B14F-4D97-AF65-F5344CB8AC3E}">
        <p14:creationId xmlns:p14="http://schemas.microsoft.com/office/powerpoint/2010/main" val="4142192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5B1C6-C124-4833-955B-C92A42F35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Activities for mid-level 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927337-E865-4941-AA8E-25A20C7884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Gut-check – have people open a tool they use often and look for barriers they hadn’t noticed prior to the training</a:t>
            </a:r>
          </a:p>
          <a:p>
            <a:r>
              <a:rPr lang="en-US" dirty="0"/>
              <a:t>Hands-on assessment – provide a website for everyone to reference and spend 20-30 minutes looking over the same content</a:t>
            </a:r>
          </a:p>
          <a:p>
            <a:r>
              <a:rPr lang="en-US" dirty="0"/>
              <a:t>Group activities – each group takes on a persona to assess a website from an end user’s perspective</a:t>
            </a:r>
          </a:p>
          <a:p>
            <a:r>
              <a:rPr lang="en-US" dirty="0"/>
              <a:t>Polls or knowledge checks</a:t>
            </a:r>
          </a:p>
          <a:p>
            <a:r>
              <a:rPr lang="en-US" dirty="0"/>
              <a:t>Comparison exercises – choose which item is instinctively better to you (more accessible versus less accessible)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266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4F4F4-1AD2-4A5E-93A4-0BB08B0BC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Detailed: applying to your work</a:t>
            </a:r>
          </a:p>
        </p:txBody>
      </p:sp>
      <p:graphicFrame>
        <p:nvGraphicFramePr>
          <p:cNvPr id="5" name="Table 7">
            <a:extLst>
              <a:ext uri="{FF2B5EF4-FFF2-40B4-BE49-F238E27FC236}">
                <a16:creationId xmlns:a16="http://schemas.microsoft.com/office/drawing/2014/main" id="{47CBA1D4-9A70-4C83-9AC7-35E411296A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8965808"/>
              </p:ext>
            </p:extLst>
          </p:nvPr>
        </p:nvGraphicFramePr>
        <p:xfrm>
          <a:off x="5343653" y="3523499"/>
          <a:ext cx="161373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3738">
                  <a:extLst>
                    <a:ext uri="{9D8B030D-6E8A-4147-A177-3AD203B41FA5}">
                      <a16:colId xmlns:a16="http://schemas.microsoft.com/office/drawing/2014/main" val="9459265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Introductory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1107479"/>
                  </a:ext>
                </a:extLst>
              </a:tr>
            </a:tbl>
          </a:graphicData>
        </a:graphic>
      </p:graphicFrame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88FD113C-A3CA-4679-B3CA-B64AC9C92458}"/>
              </a:ext>
            </a:extLst>
          </p:cNvPr>
          <p:cNvSpPr/>
          <p:nvPr/>
        </p:nvSpPr>
        <p:spPr>
          <a:xfrm>
            <a:off x="1035698" y="3032450"/>
            <a:ext cx="3321698" cy="2987350"/>
          </a:xfrm>
          <a:prstGeom prst="triangl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8E11C373-0C2E-43FC-8BDC-1920FD59B4F7}"/>
              </a:ext>
            </a:extLst>
          </p:cNvPr>
          <p:cNvSpPr/>
          <p:nvPr/>
        </p:nvSpPr>
        <p:spPr>
          <a:xfrm>
            <a:off x="1455576" y="3032450"/>
            <a:ext cx="2463281" cy="2202023"/>
          </a:xfrm>
          <a:prstGeom prst="triangl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B1E9CA38-124A-441F-ADA1-1BCC60A8BA7E}"/>
              </a:ext>
            </a:extLst>
          </p:cNvPr>
          <p:cNvSpPr/>
          <p:nvPr/>
        </p:nvSpPr>
        <p:spPr>
          <a:xfrm>
            <a:off x="1931438" y="3032451"/>
            <a:ext cx="1539550" cy="135293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935592A2-A74F-4D13-837C-7635437D7A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3547850"/>
              </p:ext>
            </p:extLst>
          </p:nvPr>
        </p:nvGraphicFramePr>
        <p:xfrm>
          <a:off x="5343653" y="4514131"/>
          <a:ext cx="1613737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3737">
                  <a:extLst>
                    <a:ext uri="{9D8B030D-6E8A-4147-A177-3AD203B41FA5}">
                      <a16:colId xmlns:a16="http://schemas.microsoft.com/office/drawing/2014/main" val="6637814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Mid-Level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9548717"/>
                  </a:ext>
                </a:extLst>
              </a:tr>
            </a:tbl>
          </a:graphicData>
        </a:graphic>
      </p:graphicFrame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F1E31EE5-461F-4E0F-94D6-9D2E7FF41D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5823476"/>
              </p:ext>
            </p:extLst>
          </p:nvPr>
        </p:nvGraphicFramePr>
        <p:xfrm>
          <a:off x="5343652" y="5366366"/>
          <a:ext cx="1613737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3737">
                  <a:extLst>
                    <a:ext uri="{9D8B030D-6E8A-4147-A177-3AD203B41FA5}">
                      <a16:colId xmlns:a16="http://schemas.microsoft.com/office/drawing/2014/main" val="10276117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Detailed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5058284"/>
                  </a:ext>
                </a:extLst>
              </a:tr>
            </a:tbl>
          </a:graphicData>
        </a:graphic>
      </p:graphicFrame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B32BE8FC-42D7-4473-A334-5E9E80FD01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2016652"/>
              </p:ext>
            </p:extLst>
          </p:nvPr>
        </p:nvGraphicFramePr>
        <p:xfrm>
          <a:off x="7949535" y="3523499"/>
          <a:ext cx="2081431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1431">
                  <a:extLst>
                    <a:ext uri="{9D8B030D-6E8A-4147-A177-3AD203B41FA5}">
                      <a16:colId xmlns:a16="http://schemas.microsoft.com/office/drawing/2014/main" val="6204549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 hour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1604916"/>
                  </a:ext>
                </a:extLst>
              </a:tr>
            </a:tbl>
          </a:graphicData>
        </a:graphic>
      </p:graphicFrame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ECFB1ED0-A258-4949-9A7E-62FE1EBAD3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8904125"/>
              </p:ext>
            </p:extLst>
          </p:nvPr>
        </p:nvGraphicFramePr>
        <p:xfrm>
          <a:off x="7943647" y="4526125"/>
          <a:ext cx="208732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7320">
                  <a:extLst>
                    <a:ext uri="{9D8B030D-6E8A-4147-A177-3AD203B41FA5}">
                      <a16:colId xmlns:a16="http://schemas.microsoft.com/office/drawing/2014/main" val="18837010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 – 2 hours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5641580"/>
                  </a:ext>
                </a:extLst>
              </a:tr>
            </a:tbl>
          </a:graphicData>
        </a:graphic>
      </p:graphicFrame>
      <p:graphicFrame>
        <p:nvGraphicFramePr>
          <p:cNvPr id="12" name="Table 12">
            <a:extLst>
              <a:ext uri="{FF2B5EF4-FFF2-40B4-BE49-F238E27FC236}">
                <a16:creationId xmlns:a16="http://schemas.microsoft.com/office/drawing/2014/main" id="{B3BDA0F8-6BC6-45CC-89D2-CC797E18EF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3457047"/>
              </p:ext>
            </p:extLst>
          </p:nvPr>
        </p:nvGraphicFramePr>
        <p:xfrm>
          <a:off x="7943644" y="5343331"/>
          <a:ext cx="2087323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7323">
                  <a:extLst>
                    <a:ext uri="{9D8B030D-6E8A-4147-A177-3AD203B41FA5}">
                      <a16:colId xmlns:a16="http://schemas.microsoft.com/office/drawing/2014/main" val="33142543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 hours – 2 days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3391077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430CF81B-3590-4206-B4B3-5B2325076371}"/>
              </a:ext>
            </a:extLst>
          </p:cNvPr>
          <p:cNvSpPr txBox="1"/>
          <p:nvPr/>
        </p:nvSpPr>
        <p:spPr>
          <a:xfrm>
            <a:off x="2540978" y="3523499"/>
            <a:ext cx="5099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B6B41C9-F7D9-4700-8381-42FF41D50389}"/>
              </a:ext>
            </a:extLst>
          </p:cNvPr>
          <p:cNvSpPr txBox="1"/>
          <p:nvPr/>
        </p:nvSpPr>
        <p:spPr>
          <a:xfrm>
            <a:off x="2540978" y="4547219"/>
            <a:ext cx="5099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3C1B99-BB29-4B4A-8391-B0E89FCD51A0}"/>
              </a:ext>
            </a:extLst>
          </p:cNvPr>
          <p:cNvSpPr txBox="1"/>
          <p:nvPr/>
        </p:nvSpPr>
        <p:spPr>
          <a:xfrm>
            <a:off x="2540978" y="5408218"/>
            <a:ext cx="5099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359991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7A6D4-1FDB-414E-8339-061258C53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for detailed 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A5B180-9631-4BA7-8ED3-94AB34DE03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Participants walk away being able to apply topical themes in their work or life</a:t>
            </a:r>
          </a:p>
          <a:p>
            <a:r>
              <a:rPr lang="en-US" dirty="0"/>
              <a:t>Themes can be based around</a:t>
            </a:r>
          </a:p>
          <a:p>
            <a:pPr lvl="1"/>
            <a:r>
              <a:rPr lang="en-US" dirty="0"/>
              <a:t>Criteria</a:t>
            </a:r>
          </a:p>
          <a:p>
            <a:pPr lvl="1"/>
            <a:r>
              <a:rPr lang="en-US" dirty="0"/>
              <a:t>User groups/personas</a:t>
            </a:r>
          </a:p>
          <a:p>
            <a:pPr lvl="1"/>
            <a:r>
              <a:rPr lang="en-US" dirty="0"/>
              <a:t>Assistive technology</a:t>
            </a:r>
          </a:p>
          <a:p>
            <a:pPr lvl="1"/>
            <a:r>
              <a:rPr lang="en-US" dirty="0"/>
              <a:t>Regulations</a:t>
            </a:r>
          </a:p>
          <a:p>
            <a:pPr lvl="1"/>
            <a:r>
              <a:rPr lang="en-US" dirty="0"/>
              <a:t>Documents</a:t>
            </a:r>
          </a:p>
          <a:p>
            <a:pPr lvl="1"/>
            <a:r>
              <a:rPr lang="en-US" dirty="0"/>
              <a:t>All of the above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837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70CB5-6EE0-4108-A97B-0FB35D469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Detailed training: for deeper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2D2F3F-EE45-4817-B168-274269FA48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Accessibility is </a:t>
            </a:r>
            <a:r>
              <a:rPr lang="en-US" i="1" dirty="0"/>
              <a:t>complex</a:t>
            </a:r>
            <a:r>
              <a:rPr lang="en-US" dirty="0"/>
              <a:t> and there are numerous ways to train</a:t>
            </a:r>
          </a:p>
          <a:p>
            <a:pPr lvl="1"/>
            <a:r>
              <a:rPr lang="en-US" dirty="0"/>
              <a:t>Emphasis during any training is that learning </a:t>
            </a:r>
            <a:r>
              <a:rPr lang="en-US" b="1" dirty="0"/>
              <a:t>never</a:t>
            </a:r>
            <a:r>
              <a:rPr lang="en-US" dirty="0"/>
              <a:t> ends</a:t>
            </a:r>
          </a:p>
          <a:p>
            <a:pPr lvl="1"/>
            <a:r>
              <a:rPr lang="en-US" dirty="0"/>
              <a:t>There’s always some new technology or innovation that brings about new accessibility considerations</a:t>
            </a:r>
          </a:p>
          <a:p>
            <a:r>
              <a:rPr lang="en-US" dirty="0"/>
              <a:t>Always incorporate the end user in any training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675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5D781-7766-4747-9560-134667B60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Criteria-based 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71B31-7529-4E5F-A351-66C1D017C2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403835"/>
            <a:ext cx="9544469" cy="389326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Participants are learning the specific criteria that need to be met</a:t>
            </a:r>
          </a:p>
          <a:p>
            <a:pPr lvl="1"/>
            <a:r>
              <a:rPr lang="en-US" dirty="0"/>
              <a:t>Web Content Accessibility Guidelines (WCAG) Levels A, AA is the foundation of accessibility criteria</a:t>
            </a:r>
          </a:p>
          <a:p>
            <a:pPr lvl="1"/>
            <a:r>
              <a:rPr lang="en-US" dirty="0"/>
              <a:t>User groups need to be integrated throughout for training to be effective</a:t>
            </a:r>
          </a:p>
          <a:p>
            <a:r>
              <a:rPr lang="en-US" dirty="0"/>
              <a:t>Participants may be learning to assess, design, or remediate against the criteria</a:t>
            </a:r>
          </a:p>
          <a:p>
            <a:r>
              <a:rPr lang="en-US" dirty="0"/>
              <a:t>Learning will take time, so </a:t>
            </a:r>
            <a:r>
              <a:rPr lang="en-US" b="1" dirty="0"/>
              <a:t>2 days of training </a:t>
            </a:r>
            <a:r>
              <a:rPr lang="en-US" dirty="0"/>
              <a:t>would be best</a:t>
            </a:r>
          </a:p>
          <a:p>
            <a:r>
              <a:rPr lang="en-US" dirty="0"/>
              <a:t>WCAG’s POUR principles provide the structure for the training</a:t>
            </a:r>
          </a:p>
          <a:p>
            <a:pPr lvl="1"/>
            <a:r>
              <a:rPr lang="en-US" dirty="0"/>
              <a:t>Perceivable</a:t>
            </a:r>
          </a:p>
          <a:p>
            <a:pPr lvl="1"/>
            <a:r>
              <a:rPr lang="en-US" dirty="0"/>
              <a:t>Operable</a:t>
            </a:r>
          </a:p>
          <a:p>
            <a:pPr lvl="1"/>
            <a:r>
              <a:rPr lang="en-US" dirty="0"/>
              <a:t>Understandable</a:t>
            </a:r>
          </a:p>
          <a:p>
            <a:pPr lvl="1"/>
            <a:r>
              <a:rPr lang="en-US" dirty="0"/>
              <a:t>Robust</a:t>
            </a:r>
          </a:p>
        </p:txBody>
      </p:sp>
    </p:spTree>
    <p:extLst>
      <p:ext uri="{BB962C8B-B14F-4D97-AF65-F5344CB8AC3E}">
        <p14:creationId xmlns:p14="http://schemas.microsoft.com/office/powerpoint/2010/main" val="2668553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FE58C-2FEA-4070-B805-D23676E5A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Activities for criteria-based 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31EB15-EC3F-4425-9EBA-C9754AE9FB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499"/>
            <a:ext cx="5142151" cy="3599337"/>
          </a:xfrm>
        </p:spPr>
        <p:txBody>
          <a:bodyPr/>
          <a:lstStyle/>
          <a:p>
            <a:r>
              <a:rPr lang="en-US" dirty="0"/>
              <a:t>Demonstrations per criterion or level</a:t>
            </a:r>
          </a:p>
          <a:p>
            <a:r>
              <a:rPr lang="en-US" dirty="0"/>
              <a:t>Group activities where groups concentrate on a POUR principle</a:t>
            </a:r>
          </a:p>
          <a:p>
            <a:r>
              <a:rPr lang="en-US" dirty="0"/>
              <a:t>Visit pre-designed inaccessible pages (</a:t>
            </a:r>
            <a:r>
              <a:rPr lang="en-US" b="1" dirty="0">
                <a:hlinkClick r:id="rId2"/>
              </a:rPr>
              <a:t>W3C demonstrations</a:t>
            </a:r>
            <a:r>
              <a:rPr lang="en-US" dirty="0"/>
              <a:t>, </a:t>
            </a:r>
            <a:r>
              <a:rPr lang="en-US" b="1" dirty="0">
                <a:hlinkClick r:id="rId3"/>
              </a:rPr>
              <a:t>Washington University</a:t>
            </a:r>
            <a:r>
              <a:rPr lang="en-US" dirty="0"/>
              <a:t>)</a:t>
            </a:r>
          </a:p>
          <a:p>
            <a:r>
              <a:rPr lang="en-US" dirty="0"/>
              <a:t>Name that User game</a:t>
            </a:r>
          </a:p>
          <a:p>
            <a:pPr lvl="1"/>
            <a:r>
              <a:rPr lang="en-US" dirty="0"/>
              <a:t>For each criterion, name the users who benefit</a:t>
            </a:r>
          </a:p>
          <a:p>
            <a:endParaRPr lang="en-US" dirty="0"/>
          </a:p>
        </p:txBody>
      </p:sp>
      <p:pic>
        <p:nvPicPr>
          <p:cNvPr id="5" name="Picture 4" descr="Screenshot of Accessible University demo page">
            <a:extLst>
              <a:ext uri="{FF2B5EF4-FFF2-40B4-BE49-F238E27FC236}">
                <a16:creationId xmlns:a16="http://schemas.microsoft.com/office/drawing/2014/main" id="{D52C66BE-F091-4D3E-ADA3-1CF1DAF893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8193" y="2837467"/>
            <a:ext cx="4667007" cy="2659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867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7F032-9F72-41A1-8435-56FFCF4D6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groups/persona 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18E052-0A48-4901-B99B-B5A8B99BAC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9695298" cy="4254500"/>
          </a:xfrm>
        </p:spPr>
        <p:txBody>
          <a:bodyPr/>
          <a:lstStyle/>
          <a:p>
            <a:r>
              <a:rPr lang="en-US" dirty="0"/>
              <a:t>Building on mid-level training – 2 hours</a:t>
            </a:r>
          </a:p>
          <a:p>
            <a:r>
              <a:rPr lang="en-US" dirty="0"/>
              <a:t>Provide tips on conducting focus groups with disabled users</a:t>
            </a:r>
          </a:p>
          <a:p>
            <a:pPr lvl="1"/>
            <a:r>
              <a:rPr lang="en-US" dirty="0"/>
              <a:t>Allowing users to provide feedback in their preferred environment</a:t>
            </a:r>
          </a:p>
          <a:p>
            <a:pPr lvl="1"/>
            <a:r>
              <a:rPr lang="en-US" dirty="0"/>
              <a:t>Using inclusive language</a:t>
            </a:r>
          </a:p>
          <a:p>
            <a:pPr lvl="1"/>
            <a:r>
              <a:rPr lang="en-US" dirty="0"/>
              <a:t>Using the preferred communication method</a:t>
            </a:r>
          </a:p>
          <a:p>
            <a:pPr lvl="1"/>
            <a:r>
              <a:rPr lang="en-US" dirty="0"/>
              <a:t>Leveraging the assistive technologies users are already familiar with</a:t>
            </a:r>
          </a:p>
          <a:p>
            <a:r>
              <a:rPr lang="en-US" dirty="0"/>
              <a:t>Best practices for creating user acceptance criteria test scripts</a:t>
            </a:r>
          </a:p>
          <a:p>
            <a:pPr lvl="1"/>
            <a:r>
              <a:rPr lang="en-US" dirty="0"/>
              <a:t>Developing personas to create requirements</a:t>
            </a:r>
          </a:p>
          <a:p>
            <a:pPr lvl="1"/>
            <a:r>
              <a:rPr lang="en-US" dirty="0"/>
              <a:t>Leveraging user research to create user stories</a:t>
            </a:r>
          </a:p>
        </p:txBody>
      </p:sp>
    </p:spTree>
    <p:extLst>
      <p:ext uri="{BB962C8B-B14F-4D97-AF65-F5344CB8AC3E}">
        <p14:creationId xmlns:p14="http://schemas.microsoft.com/office/powerpoint/2010/main" val="526549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7B4B6-5B29-496C-89CD-CAF85C8DE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9780139" cy="706964"/>
          </a:xfrm>
        </p:spPr>
        <p:txBody>
          <a:bodyPr/>
          <a:lstStyle/>
          <a:p>
            <a:r>
              <a:rPr lang="en-US" dirty="0"/>
              <a:t>Activities for user group/persona 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56391-A767-4F24-BC77-8367752F9D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Who Am I? exercise</a:t>
            </a:r>
          </a:p>
          <a:p>
            <a:pPr lvl="1"/>
            <a:r>
              <a:rPr lang="en-US" dirty="0"/>
              <a:t>Create a story that describes the barriers the user experiences</a:t>
            </a:r>
          </a:p>
          <a:p>
            <a:pPr lvl="2"/>
            <a:r>
              <a:rPr lang="en-US" dirty="0"/>
              <a:t>“I get to a website but I don’t know what the name of it is”</a:t>
            </a:r>
          </a:p>
          <a:p>
            <a:pPr lvl="1"/>
            <a:r>
              <a:rPr lang="en-US" dirty="0"/>
              <a:t>Participants indicate the possible disabilities that may be associated with that barrier</a:t>
            </a:r>
          </a:p>
          <a:p>
            <a:pPr lvl="1"/>
            <a:r>
              <a:rPr lang="en-US" dirty="0"/>
              <a:t>People who rely on screen readers need to know the title of each web page; people with distraction disorders may need a page title to reorient themselves</a:t>
            </a:r>
          </a:p>
          <a:p>
            <a:r>
              <a:rPr lang="en-US" dirty="0"/>
              <a:t>Who’s left standing? Visual</a:t>
            </a:r>
          </a:p>
          <a:p>
            <a:pPr lvl="1"/>
            <a:r>
              <a:rPr lang="en-US" dirty="0"/>
              <a:t>Create a list of everyday scenarios that people are likely to experience</a:t>
            </a:r>
          </a:p>
          <a:p>
            <a:pPr lvl="1"/>
            <a:r>
              <a:rPr lang="en-US" dirty="0"/>
              <a:t>Have people stand at the beginning of the exercise (or equivalent) </a:t>
            </a:r>
          </a:p>
          <a:p>
            <a:pPr lvl="1"/>
            <a:r>
              <a:rPr lang="en-US" dirty="0"/>
              <a:t>When scenario is applicable, have them sit and remain seated</a:t>
            </a:r>
          </a:p>
          <a:p>
            <a:pPr lvl="1"/>
            <a:r>
              <a:rPr lang="en-US" dirty="0"/>
              <a:t>Go through all scenarios and see who is still standing</a:t>
            </a:r>
          </a:p>
        </p:txBody>
      </p:sp>
    </p:spTree>
    <p:extLst>
      <p:ext uri="{BB962C8B-B14F-4D97-AF65-F5344CB8AC3E}">
        <p14:creationId xmlns:p14="http://schemas.microsoft.com/office/powerpoint/2010/main" val="2258218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13100-948A-45DA-BBAA-8A285B228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Assistive technology (AT) 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B54BA7-B56C-4F12-BC7E-0D492A9B29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Participants may be learning about AT to understand how to develop for it or understand the user experience </a:t>
            </a:r>
          </a:p>
          <a:p>
            <a:pPr lvl="1"/>
            <a:r>
              <a:rPr lang="en-US" b="1" dirty="0"/>
              <a:t>6 – 8 hours</a:t>
            </a:r>
          </a:p>
          <a:p>
            <a:r>
              <a:rPr lang="en-US" dirty="0"/>
              <a:t>Define the different types of assistive technologies</a:t>
            </a:r>
          </a:p>
          <a:p>
            <a:pPr lvl="1"/>
            <a:r>
              <a:rPr lang="en-US" dirty="0"/>
              <a:t>Screen reader, speech input, puff detection, eye tracking</a:t>
            </a:r>
          </a:p>
          <a:p>
            <a:r>
              <a:rPr lang="en-US" dirty="0"/>
              <a:t>Discuss the role of user agents</a:t>
            </a:r>
          </a:p>
          <a:p>
            <a:pPr lvl="1"/>
            <a:r>
              <a:rPr lang="en-US" b="1" dirty="0">
                <a:hlinkClick r:id="rId2"/>
              </a:rPr>
              <a:t>User Agent Accessibility Guidelines</a:t>
            </a:r>
            <a:endParaRPr lang="en-US" b="1" dirty="0"/>
          </a:p>
          <a:p>
            <a:r>
              <a:rPr lang="en-US" dirty="0"/>
              <a:t>Emphasize the importance of following development best practices</a:t>
            </a:r>
          </a:p>
        </p:txBody>
      </p:sp>
    </p:spTree>
    <p:extLst>
      <p:ext uri="{BB962C8B-B14F-4D97-AF65-F5344CB8AC3E}">
        <p14:creationId xmlns:p14="http://schemas.microsoft.com/office/powerpoint/2010/main" val="2793021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EDA31-829B-4B3A-A637-E202882A0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E08311-869C-46BD-9EA5-9629775397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Introductory: what all training should include for accessibility</a:t>
            </a:r>
          </a:p>
          <a:p>
            <a:r>
              <a:rPr lang="en-US" dirty="0"/>
              <a:t>Mid-level: what training for those who want to know more should include</a:t>
            </a:r>
          </a:p>
          <a:p>
            <a:r>
              <a:rPr lang="en-US" dirty="0"/>
              <a:t>Detailed: the variety of ways to provide training for those learning at a granular level</a:t>
            </a:r>
          </a:p>
        </p:txBody>
      </p:sp>
    </p:spTree>
    <p:extLst>
      <p:ext uri="{BB962C8B-B14F-4D97-AF65-F5344CB8AC3E}">
        <p14:creationId xmlns:p14="http://schemas.microsoft.com/office/powerpoint/2010/main" val="2159618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A865B-F2C9-4458-9387-EC14B8995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9242811" cy="706964"/>
          </a:xfrm>
        </p:spPr>
        <p:txBody>
          <a:bodyPr/>
          <a:lstStyle/>
          <a:p>
            <a:r>
              <a:rPr lang="en-US" dirty="0"/>
              <a:t>Activities for assistive technology 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0E5AB3-15E8-4911-95BD-41B30B33C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5047883" cy="3416300"/>
          </a:xfrm>
        </p:spPr>
        <p:txBody>
          <a:bodyPr/>
          <a:lstStyle/>
          <a:p>
            <a:r>
              <a:rPr lang="en-US" dirty="0"/>
              <a:t>Download free screen reader such as NVDA (non-visual desktop access)</a:t>
            </a:r>
          </a:p>
          <a:p>
            <a:pPr lvl="1"/>
            <a:r>
              <a:rPr lang="en-US" dirty="0"/>
              <a:t>Voiceover is standard on all Mac devices</a:t>
            </a:r>
          </a:p>
          <a:p>
            <a:r>
              <a:rPr lang="en-US" dirty="0"/>
              <a:t>Use built-in screen reader or voice command on mobile devices</a:t>
            </a:r>
          </a:p>
          <a:p>
            <a:r>
              <a:rPr lang="en-US" dirty="0"/>
              <a:t>Test webpages using browser extensions</a:t>
            </a:r>
          </a:p>
          <a:p>
            <a:r>
              <a:rPr lang="en-US" dirty="0"/>
              <a:t>View HTML viewers in screen readers</a:t>
            </a:r>
          </a:p>
        </p:txBody>
      </p:sp>
      <p:pic>
        <p:nvPicPr>
          <p:cNvPr id="5" name="Picture 4" descr="Screenshot of JAWS HTML features options">
            <a:extLst>
              <a:ext uri="{FF2B5EF4-FFF2-40B4-BE49-F238E27FC236}">
                <a16:creationId xmlns:a16="http://schemas.microsoft.com/office/drawing/2014/main" id="{1B227CD5-637F-41D5-9062-69CFD42BF5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4553" y="1894746"/>
            <a:ext cx="4362493" cy="4209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795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D4E36-EB0D-4E62-B9AC-7505C36B8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Regulation 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740A76-37EC-4705-8470-3C5B4B204E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936" y="2603500"/>
            <a:ext cx="7017496" cy="34163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Training about accessibility training may be in conjunction with other types of detailed training, such as criteria-based training </a:t>
            </a:r>
          </a:p>
          <a:p>
            <a:r>
              <a:rPr lang="en-US" b="1" dirty="0"/>
              <a:t>1 - 2 hours</a:t>
            </a:r>
          </a:p>
          <a:p>
            <a:r>
              <a:rPr lang="en-US" dirty="0"/>
              <a:t>Include information on the Americans with Disabilities Act or other equivalents</a:t>
            </a:r>
          </a:p>
          <a:p>
            <a:r>
              <a:rPr lang="en-US" dirty="0"/>
              <a:t>Discuss WCAG and its various iterations</a:t>
            </a:r>
          </a:p>
          <a:p>
            <a:pPr lvl="1"/>
            <a:r>
              <a:rPr lang="en-US" dirty="0"/>
              <a:t>WCAG 2.0, 2.1, 2.2; WCAG 3.0 </a:t>
            </a:r>
            <a:r>
              <a:rPr lang="en-US" i="1" dirty="0"/>
              <a:t>silver</a:t>
            </a:r>
            <a:endParaRPr lang="en-US" dirty="0"/>
          </a:p>
          <a:p>
            <a:r>
              <a:rPr lang="en-US" dirty="0"/>
              <a:t>Government regulations</a:t>
            </a:r>
          </a:p>
          <a:p>
            <a:pPr lvl="1"/>
            <a:r>
              <a:rPr lang="en-US" dirty="0"/>
              <a:t>Section 508 (U.S.)</a:t>
            </a:r>
          </a:p>
          <a:p>
            <a:pPr lvl="1"/>
            <a:r>
              <a:rPr lang="en-US" dirty="0"/>
              <a:t>EN 301 549 (E.U.)</a:t>
            </a:r>
          </a:p>
          <a:p>
            <a:endParaRPr lang="en-US" dirty="0"/>
          </a:p>
        </p:txBody>
      </p:sp>
      <p:pic>
        <p:nvPicPr>
          <p:cNvPr id="5" name="Picture 4" descr="Federal government building">
            <a:extLst>
              <a:ext uri="{FF2B5EF4-FFF2-40B4-BE49-F238E27FC236}">
                <a16:creationId xmlns:a16="http://schemas.microsoft.com/office/drawing/2014/main" id="{DBB3CC60-F121-46B1-B807-DA26A8277A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403" y="3329797"/>
            <a:ext cx="3635604" cy="213023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5889DFF-4329-430F-BC5B-8EC8521C8BA9}"/>
              </a:ext>
            </a:extLst>
          </p:cNvPr>
          <p:cNvSpPr txBox="1"/>
          <p:nvPr/>
        </p:nvSpPr>
        <p:spPr>
          <a:xfrm>
            <a:off x="7761403" y="5608948"/>
            <a:ext cx="36356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https://www.gpsmycity.com/img/gd/2953.jpg</a:t>
            </a:r>
          </a:p>
        </p:txBody>
      </p:sp>
    </p:spTree>
    <p:extLst>
      <p:ext uri="{BB962C8B-B14F-4D97-AF65-F5344CB8AC3E}">
        <p14:creationId xmlns:p14="http://schemas.microsoft.com/office/powerpoint/2010/main" val="2229707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43D80-DC31-49D7-9FD8-7F1667D86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Activities for regulation 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BBA9EF-9CB5-46D9-80E2-BE7B6A15AE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3756411" cy="3416300"/>
          </a:xfrm>
        </p:spPr>
        <p:txBody>
          <a:bodyPr/>
          <a:lstStyle/>
          <a:p>
            <a:r>
              <a:rPr lang="en-US" dirty="0"/>
              <a:t>Create a tree chart demonstrating the hierarchy of accessibility regulations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D009DC2-7E7A-4C20-8853-680F1ED960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24970836"/>
              </p:ext>
            </p:extLst>
          </p:nvPr>
        </p:nvGraphicFramePr>
        <p:xfrm>
          <a:off x="5535660" y="2477395"/>
          <a:ext cx="5113518" cy="36685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08374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FB93C-9A3D-4AB1-8719-E9497C1DC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Document 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390D64-B1D2-4115-B0AE-2E6A1EAA55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8413" y="2603500"/>
            <a:ext cx="6117996" cy="3416300"/>
          </a:xfrm>
        </p:spPr>
        <p:txBody>
          <a:bodyPr>
            <a:normAutofit fontScale="92500"/>
          </a:bodyPr>
          <a:lstStyle/>
          <a:p>
            <a:r>
              <a:rPr lang="en-US" dirty="0"/>
              <a:t>Document accessibility is a niche area of accessibility</a:t>
            </a:r>
          </a:p>
          <a:p>
            <a:pPr lvl="1"/>
            <a:r>
              <a:rPr lang="en-US" dirty="0"/>
              <a:t>PDF accessibility experts in particular are </a:t>
            </a:r>
            <a:r>
              <a:rPr lang="en-US" i="1" dirty="0"/>
              <a:t>highly</a:t>
            </a:r>
            <a:r>
              <a:rPr lang="en-US" dirty="0"/>
              <a:t> sought after</a:t>
            </a:r>
          </a:p>
          <a:p>
            <a:r>
              <a:rPr lang="en-US" b="1" dirty="0"/>
              <a:t>2-3 hours </a:t>
            </a:r>
            <a:r>
              <a:rPr lang="en-US" dirty="0"/>
              <a:t>for most documents</a:t>
            </a:r>
            <a:r>
              <a:rPr lang="en-US" b="1" dirty="0"/>
              <a:t>; 1 day </a:t>
            </a:r>
            <a:r>
              <a:rPr lang="en-US" dirty="0"/>
              <a:t>for PDFs</a:t>
            </a:r>
          </a:p>
          <a:p>
            <a:r>
              <a:rPr lang="en-US" dirty="0"/>
              <a:t>PDFs, Word, PowerPoint, Excel, Adobe InDesign all need accessibility</a:t>
            </a:r>
          </a:p>
          <a:p>
            <a:pPr lvl="1"/>
            <a:r>
              <a:rPr lang="en-US" dirty="0"/>
              <a:t>PDFs require documents to be tagged to be accessible</a:t>
            </a:r>
          </a:p>
          <a:p>
            <a:pPr lvl="1"/>
            <a:r>
              <a:rPr lang="en-US" dirty="0"/>
              <a:t>Microsoft products come with accessibility checkers</a:t>
            </a:r>
          </a:p>
          <a:p>
            <a:r>
              <a:rPr lang="en-US" dirty="0"/>
              <a:t>Discuss conversion process and post-conversion work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 descr="Adobe PDF File logo vector">
            <a:extLst>
              <a:ext uri="{FF2B5EF4-FFF2-40B4-BE49-F238E27FC236}">
                <a16:creationId xmlns:a16="http://schemas.microsoft.com/office/drawing/2014/main" id="{57924A64-35E2-4DA1-833A-D175599891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4454" y="2822543"/>
            <a:ext cx="2413311" cy="2413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12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6BDBE-6C4B-4D31-B275-B702F551E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Activities for document 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A1C2FB-270B-4740-9903-450F94B181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Run accessibility checker</a:t>
            </a:r>
          </a:p>
          <a:p>
            <a:pPr lvl="1"/>
            <a:r>
              <a:rPr lang="en-US" dirty="0"/>
              <a:t>Make note of what checker does not catch</a:t>
            </a:r>
          </a:p>
          <a:p>
            <a:pPr lvl="1"/>
            <a:r>
              <a:rPr lang="en-US" dirty="0"/>
              <a:t>Make note of false positives</a:t>
            </a:r>
          </a:p>
          <a:p>
            <a:r>
              <a:rPr lang="en-US" dirty="0"/>
              <a:t>Create document that passes the checker but is unusable</a:t>
            </a:r>
          </a:p>
          <a:p>
            <a:pPr lvl="1"/>
            <a:r>
              <a:rPr lang="en-US" dirty="0"/>
              <a:t>Color contrast of clashing colors</a:t>
            </a:r>
          </a:p>
          <a:p>
            <a:pPr lvl="1"/>
            <a:r>
              <a:rPr lang="en-US" dirty="0"/>
              <a:t>Using color alone to convey information</a:t>
            </a:r>
          </a:p>
          <a:p>
            <a:pPr lvl="1"/>
            <a:r>
              <a:rPr lang="en-US" dirty="0"/>
              <a:t>Demonstrates importance of user experience inclusion</a:t>
            </a:r>
          </a:p>
          <a:p>
            <a:pPr lvl="1"/>
            <a:r>
              <a:rPr lang="en-US" dirty="0"/>
              <a:t>Demonstrates that checkers do not catch everything</a:t>
            </a:r>
          </a:p>
        </p:txBody>
      </p:sp>
    </p:spTree>
    <p:extLst>
      <p:ext uri="{BB962C8B-B14F-4D97-AF65-F5344CB8AC3E}">
        <p14:creationId xmlns:p14="http://schemas.microsoft.com/office/powerpoint/2010/main" val="2912319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6A292-BB3B-4642-8850-C87BF908C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training accessible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4AF5F3-46D2-46B3-B32E-B5A87D4EEA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Practice what you preach!</a:t>
            </a:r>
          </a:p>
          <a:p>
            <a:pPr lvl="1"/>
            <a:r>
              <a:rPr lang="en-US" dirty="0"/>
              <a:t>Use videos that have closed captioning</a:t>
            </a:r>
          </a:p>
          <a:p>
            <a:pPr lvl="1"/>
            <a:r>
              <a:rPr lang="en-US" dirty="0"/>
              <a:t>Describe images or visuals</a:t>
            </a:r>
          </a:p>
          <a:p>
            <a:pPr lvl="1"/>
            <a:r>
              <a:rPr lang="en-US" dirty="0"/>
              <a:t>Don’t use references to location, shape, direction, etc</a:t>
            </a:r>
          </a:p>
          <a:p>
            <a:pPr lvl="2"/>
            <a:r>
              <a:rPr lang="en-US" dirty="0"/>
              <a:t>“Click over here to select the button” </a:t>
            </a:r>
            <a:r>
              <a:rPr lang="en-US" dirty="0">
                <a:sym typeface="Wingdings" panose="05000000000000000000" pitchFamily="2" charset="2"/>
              </a:rPr>
              <a:t> “Select the ‘Save’ button”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Place links behind text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When using charts and graphs, provide table equivalents or shapes in addition to color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Determine accommodation needs </a:t>
            </a:r>
            <a:r>
              <a:rPr lang="en-US" b="1" dirty="0">
                <a:sym typeface="Wingdings" panose="05000000000000000000" pitchFamily="2" charset="2"/>
              </a:rPr>
              <a:t>prior</a:t>
            </a:r>
            <a:r>
              <a:rPr lang="en-US" dirty="0">
                <a:sym typeface="Wingdings" panose="05000000000000000000" pitchFamily="2" charset="2"/>
              </a:rPr>
              <a:t> to training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Use inclusive language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969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4F4F4-1AD2-4A5E-93A4-0BB08B0BC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Tiers of training</a:t>
            </a:r>
          </a:p>
        </p:txBody>
      </p:sp>
      <p:graphicFrame>
        <p:nvGraphicFramePr>
          <p:cNvPr id="5" name="Table 7">
            <a:extLst>
              <a:ext uri="{FF2B5EF4-FFF2-40B4-BE49-F238E27FC236}">
                <a16:creationId xmlns:a16="http://schemas.microsoft.com/office/drawing/2014/main" id="{47CBA1D4-9A70-4C83-9AC7-35E411296A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0419388"/>
              </p:ext>
            </p:extLst>
          </p:nvPr>
        </p:nvGraphicFramePr>
        <p:xfrm>
          <a:off x="5343653" y="3523499"/>
          <a:ext cx="155410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4104">
                  <a:extLst>
                    <a:ext uri="{9D8B030D-6E8A-4147-A177-3AD203B41FA5}">
                      <a16:colId xmlns:a16="http://schemas.microsoft.com/office/drawing/2014/main" val="9459265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Introductory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1107479"/>
                  </a:ext>
                </a:extLst>
              </a:tr>
            </a:tbl>
          </a:graphicData>
        </a:graphic>
      </p:graphicFrame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88FD113C-A3CA-4679-B3CA-B64AC9C92458}"/>
              </a:ext>
            </a:extLst>
          </p:cNvPr>
          <p:cNvSpPr/>
          <p:nvPr/>
        </p:nvSpPr>
        <p:spPr>
          <a:xfrm>
            <a:off x="1035698" y="3032450"/>
            <a:ext cx="3321698" cy="2987350"/>
          </a:xfrm>
          <a:prstGeom prst="triangl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8E11C373-0C2E-43FC-8BDC-1920FD59B4F7}"/>
              </a:ext>
            </a:extLst>
          </p:cNvPr>
          <p:cNvSpPr/>
          <p:nvPr/>
        </p:nvSpPr>
        <p:spPr>
          <a:xfrm>
            <a:off x="1455576" y="3032450"/>
            <a:ext cx="2463281" cy="2202023"/>
          </a:xfrm>
          <a:prstGeom prst="triangl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B1E9CA38-124A-441F-ADA1-1BCC60A8BA7E}"/>
              </a:ext>
            </a:extLst>
          </p:cNvPr>
          <p:cNvSpPr/>
          <p:nvPr/>
        </p:nvSpPr>
        <p:spPr>
          <a:xfrm>
            <a:off x="1931438" y="3032451"/>
            <a:ext cx="1539550" cy="135293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935592A2-A74F-4D13-837C-7635437D7A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3707548"/>
              </p:ext>
            </p:extLst>
          </p:nvPr>
        </p:nvGraphicFramePr>
        <p:xfrm>
          <a:off x="5343653" y="4514131"/>
          <a:ext cx="1554103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4103">
                  <a:extLst>
                    <a:ext uri="{9D8B030D-6E8A-4147-A177-3AD203B41FA5}">
                      <a16:colId xmlns:a16="http://schemas.microsoft.com/office/drawing/2014/main" val="6637814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Mid-Level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9548717"/>
                  </a:ext>
                </a:extLst>
              </a:tr>
            </a:tbl>
          </a:graphicData>
        </a:graphic>
      </p:graphicFrame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F1E31EE5-461F-4E0F-94D6-9D2E7FF41D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1560055"/>
              </p:ext>
            </p:extLst>
          </p:nvPr>
        </p:nvGraphicFramePr>
        <p:xfrm>
          <a:off x="5343652" y="5366366"/>
          <a:ext cx="1554103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4103">
                  <a:extLst>
                    <a:ext uri="{9D8B030D-6E8A-4147-A177-3AD203B41FA5}">
                      <a16:colId xmlns:a16="http://schemas.microsoft.com/office/drawing/2014/main" val="10276117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Detailed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505828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81C2584-6E3A-4B94-A70B-E4E394C45BB2}"/>
              </a:ext>
            </a:extLst>
          </p:cNvPr>
          <p:cNvSpPr txBox="1"/>
          <p:nvPr/>
        </p:nvSpPr>
        <p:spPr>
          <a:xfrm>
            <a:off x="2540978" y="3523499"/>
            <a:ext cx="5099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78BF02-5847-49AD-AF56-2E1CAC1802B9}"/>
              </a:ext>
            </a:extLst>
          </p:cNvPr>
          <p:cNvSpPr txBox="1"/>
          <p:nvPr/>
        </p:nvSpPr>
        <p:spPr>
          <a:xfrm>
            <a:off x="2523395" y="4514131"/>
            <a:ext cx="5099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3CD5A22-686B-402C-8A3C-004CF7486067}"/>
              </a:ext>
            </a:extLst>
          </p:cNvPr>
          <p:cNvSpPr txBox="1"/>
          <p:nvPr/>
        </p:nvSpPr>
        <p:spPr>
          <a:xfrm>
            <a:off x="2540978" y="5337085"/>
            <a:ext cx="5099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965749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4F4F4-1AD2-4A5E-93A4-0BB08B0BC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9281133" cy="706964"/>
          </a:xfrm>
        </p:spPr>
        <p:txBody>
          <a:bodyPr/>
          <a:lstStyle/>
          <a:p>
            <a:r>
              <a:rPr lang="en-US" dirty="0"/>
              <a:t>Introductory: starting out with the basics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B55930C2-54A9-4DA3-87FD-5B6E94DFCA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1722553"/>
              </p:ext>
            </p:extLst>
          </p:nvPr>
        </p:nvGraphicFramePr>
        <p:xfrm>
          <a:off x="4292093" y="3704253"/>
          <a:ext cx="161175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1750">
                  <a:extLst>
                    <a:ext uri="{9D8B030D-6E8A-4147-A177-3AD203B41FA5}">
                      <a16:colId xmlns:a16="http://schemas.microsoft.com/office/drawing/2014/main" val="9978951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Introductory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8965512"/>
                  </a:ext>
                </a:extLst>
              </a:tr>
            </a:tbl>
          </a:graphicData>
        </a:graphic>
      </p:graphicFrame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B1E9CA38-124A-441F-ADA1-1BCC60A8BA7E}"/>
              </a:ext>
            </a:extLst>
          </p:cNvPr>
          <p:cNvSpPr/>
          <p:nvPr/>
        </p:nvSpPr>
        <p:spPr>
          <a:xfrm>
            <a:off x="1773654" y="3013788"/>
            <a:ext cx="1492898" cy="138093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8FB794A8-9F6A-4AFE-A444-BA595D2A63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200125"/>
              </p:ext>
            </p:extLst>
          </p:nvPr>
        </p:nvGraphicFramePr>
        <p:xfrm>
          <a:off x="6524487" y="3704253"/>
          <a:ext cx="110876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8765">
                  <a:extLst>
                    <a:ext uri="{9D8B030D-6E8A-4147-A177-3AD203B41FA5}">
                      <a16:colId xmlns:a16="http://schemas.microsoft.com/office/drawing/2014/main" val="16750772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 hour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254480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2887980-FA09-4F65-B2E4-263064BE6280}"/>
              </a:ext>
            </a:extLst>
          </p:cNvPr>
          <p:cNvSpPr txBox="1"/>
          <p:nvPr/>
        </p:nvSpPr>
        <p:spPr>
          <a:xfrm>
            <a:off x="2373930" y="3558667"/>
            <a:ext cx="5099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308792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0DF0C-89BB-435F-99B9-6677C52EC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for introductory 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6D899-6010-49A7-92B4-33293878AC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Provide a high-level perspective of accessibility</a:t>
            </a:r>
          </a:p>
          <a:p>
            <a:r>
              <a:rPr lang="en-US" dirty="0"/>
              <a:t>Indicate who the primary users are</a:t>
            </a:r>
          </a:p>
          <a:p>
            <a:pPr lvl="1"/>
            <a:r>
              <a:rPr lang="en-US" dirty="0"/>
              <a:t>Build empathy</a:t>
            </a:r>
          </a:p>
          <a:p>
            <a:r>
              <a:rPr lang="en-US" dirty="0"/>
              <a:t>Have users walk away thinking about accessibility</a:t>
            </a:r>
          </a:p>
        </p:txBody>
      </p:sp>
    </p:spTree>
    <p:extLst>
      <p:ext uri="{BB962C8B-B14F-4D97-AF65-F5344CB8AC3E}">
        <p14:creationId xmlns:p14="http://schemas.microsoft.com/office/powerpoint/2010/main" val="9197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792B2-4E30-4EEC-AB57-9F57027EE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High-level perspective of accessibility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77D03A-2113-4CD4-B95C-25F5883E16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Discuss keyboard, assistive technology, color, responsive design</a:t>
            </a:r>
          </a:p>
          <a:p>
            <a:r>
              <a:rPr lang="en-US" dirty="0"/>
              <a:t>Provide demonstrations of good and poor accessibility</a:t>
            </a:r>
          </a:p>
          <a:p>
            <a:r>
              <a:rPr lang="en-US" dirty="0"/>
              <a:t>Talk through the steps you’re taking as you demonstrate</a:t>
            </a:r>
          </a:p>
          <a:p>
            <a:pPr lvl="1"/>
            <a:r>
              <a:rPr lang="en-US" dirty="0"/>
              <a:t>“I press the tab key,” “I’m using the arrow keys,” “I’m using CTRL + to zoom in”</a:t>
            </a:r>
          </a:p>
          <a:p>
            <a:r>
              <a:rPr lang="en-US" dirty="0"/>
              <a:t>When demonstrating a screen reader, provide expectations</a:t>
            </a:r>
          </a:p>
          <a:p>
            <a:pPr lvl="1"/>
            <a:r>
              <a:rPr lang="en-US" dirty="0"/>
              <a:t>“I’m going to tab to this Save button, so I expect to hear ‘Save, button’”</a:t>
            </a:r>
          </a:p>
          <a:p>
            <a:r>
              <a:rPr lang="en-US" dirty="0"/>
              <a:t>Discuss benefits of accessibility, such as employment, retail, education, etc</a:t>
            </a:r>
          </a:p>
        </p:txBody>
      </p:sp>
    </p:spTree>
    <p:extLst>
      <p:ext uri="{BB962C8B-B14F-4D97-AF65-F5344CB8AC3E}">
        <p14:creationId xmlns:p14="http://schemas.microsoft.com/office/powerpoint/2010/main" val="4180862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A009B-637F-411B-82A3-2CB7D85A1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are the primary users?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D0FDC4-ABF2-49B4-A434-E33BCEC061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499"/>
            <a:ext cx="9211559" cy="387681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Summarize the groups who benefit from digital accessibility</a:t>
            </a:r>
          </a:p>
          <a:p>
            <a:pPr lvl="1"/>
            <a:r>
              <a:rPr lang="en-US" sz="1300" dirty="0"/>
              <a:t>People who are blind</a:t>
            </a:r>
          </a:p>
          <a:p>
            <a:pPr lvl="2"/>
            <a:r>
              <a:rPr lang="en-US" sz="1300" dirty="0"/>
              <a:t>Can’t see so they need textual or audio output</a:t>
            </a:r>
          </a:p>
          <a:p>
            <a:pPr lvl="1"/>
            <a:r>
              <a:rPr lang="en-US" sz="1300" dirty="0"/>
              <a:t>Those with low vision</a:t>
            </a:r>
          </a:p>
          <a:p>
            <a:pPr lvl="2"/>
            <a:r>
              <a:rPr lang="en-US" sz="1300" dirty="0"/>
              <a:t>Can see some but may rely on magnification software</a:t>
            </a:r>
          </a:p>
          <a:p>
            <a:pPr lvl="1"/>
            <a:r>
              <a:rPr lang="en-US" sz="1300" dirty="0"/>
              <a:t>Those who can’t perceive all colors</a:t>
            </a:r>
          </a:p>
          <a:p>
            <a:pPr lvl="2"/>
            <a:r>
              <a:rPr lang="en-US" sz="1300" dirty="0"/>
              <a:t>Need supplemental cues in addition to color</a:t>
            </a:r>
          </a:p>
          <a:p>
            <a:pPr lvl="1"/>
            <a:r>
              <a:rPr lang="en-US" sz="1300" dirty="0"/>
              <a:t>Deaf/hard-of-hearing</a:t>
            </a:r>
          </a:p>
          <a:p>
            <a:pPr lvl="2"/>
            <a:r>
              <a:rPr lang="en-US" sz="1300" dirty="0"/>
              <a:t>Need visual or textual equivalents</a:t>
            </a:r>
          </a:p>
          <a:p>
            <a:pPr lvl="1"/>
            <a:r>
              <a:rPr lang="en-US" sz="1300" dirty="0"/>
              <a:t>Limited mobility or strength</a:t>
            </a:r>
          </a:p>
          <a:p>
            <a:pPr lvl="2"/>
            <a:r>
              <a:rPr lang="en-US" sz="1300" dirty="0"/>
              <a:t>Might not use a mouse</a:t>
            </a:r>
          </a:p>
          <a:p>
            <a:pPr lvl="1"/>
            <a:r>
              <a:rPr lang="en-US" sz="1300" dirty="0"/>
              <a:t>Neurodiverse</a:t>
            </a:r>
          </a:p>
          <a:p>
            <a:pPr lvl="2"/>
            <a:r>
              <a:rPr lang="en-US" sz="1300" dirty="0"/>
              <a:t>May depend on a lot of the same principles as other user groups</a:t>
            </a:r>
          </a:p>
          <a:p>
            <a:endParaRPr lang="en-US" dirty="0"/>
          </a:p>
        </p:txBody>
      </p:sp>
      <p:pic>
        <p:nvPicPr>
          <p:cNvPr id="7" name="Picture 6" descr="Disability icons">
            <a:extLst>
              <a:ext uri="{FF2B5EF4-FFF2-40B4-BE49-F238E27FC236}">
                <a16:creationId xmlns:a16="http://schemas.microsoft.com/office/drawing/2014/main" id="{60F6334A-C302-4949-A24C-A1C2B90854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4837" y="3101008"/>
            <a:ext cx="2770699" cy="2459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122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2C4EA-AD8B-49F7-9C6C-EB58775D2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97DD8D-9B0D-47DB-B412-AD5069A57B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Try to keep training interactive</a:t>
            </a:r>
          </a:p>
          <a:p>
            <a:r>
              <a:rPr lang="en-US" dirty="0"/>
              <a:t>Leverage everyday situations and apply an accessibility lens</a:t>
            </a:r>
          </a:p>
          <a:p>
            <a:pPr lvl="1"/>
            <a:r>
              <a:rPr lang="en-US" dirty="0"/>
              <a:t>Banking – before accessibility, some people had to depend on others to tell them how much money they had in their account</a:t>
            </a:r>
          </a:p>
          <a:p>
            <a:pPr lvl="1"/>
            <a:r>
              <a:rPr lang="en-US" dirty="0"/>
              <a:t>Wheelchair ramps – how many people use these ramps for strollers or grocery carts?</a:t>
            </a:r>
          </a:p>
          <a:p>
            <a:r>
              <a:rPr lang="en-US" dirty="0"/>
              <a:t>Point out some things that started out as inventions for people with disabilities</a:t>
            </a:r>
          </a:p>
          <a:p>
            <a:pPr lvl="1"/>
            <a:r>
              <a:rPr lang="en-US" dirty="0"/>
              <a:t>Texting, step stools, closed captioning, Siri/PAs</a:t>
            </a:r>
          </a:p>
          <a:p>
            <a:r>
              <a:rPr lang="en-US" dirty="0"/>
              <a:t>When building empathy, avoid empathy exercises that are reductive, such as having participants all use wheelchairs</a:t>
            </a:r>
          </a:p>
        </p:txBody>
      </p:sp>
    </p:spTree>
    <p:extLst>
      <p:ext uri="{BB962C8B-B14F-4D97-AF65-F5344CB8AC3E}">
        <p14:creationId xmlns:p14="http://schemas.microsoft.com/office/powerpoint/2010/main" val="2109897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1964</TotalTime>
  <Words>1816</Words>
  <Application>Microsoft Office PowerPoint</Application>
  <PresentationFormat>Widescreen</PresentationFormat>
  <Paragraphs>249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Arial</vt:lpstr>
      <vt:lpstr>Century Gothic</vt:lpstr>
      <vt:lpstr>Wingdings 3</vt:lpstr>
      <vt:lpstr>Ion Boardroom</vt:lpstr>
      <vt:lpstr>Training on Accessibility</vt:lpstr>
      <vt:lpstr>Introduction</vt:lpstr>
      <vt:lpstr>Objectives</vt:lpstr>
      <vt:lpstr>Tiers of training</vt:lpstr>
      <vt:lpstr>Introductory: starting out with the basics</vt:lpstr>
      <vt:lpstr>Goals for introductory training</vt:lpstr>
      <vt:lpstr>High-level perspective of accessibility</vt:lpstr>
      <vt:lpstr>Who are the primary users?</vt:lpstr>
      <vt:lpstr>Activities</vt:lpstr>
      <vt:lpstr>Mid-level: building a foundation of knowledge</vt:lpstr>
      <vt:lpstr>Goals for mid-level training</vt:lpstr>
      <vt:lpstr>Key areas of accessibility</vt:lpstr>
      <vt:lpstr>Providing further details on key areas</vt:lpstr>
      <vt:lpstr>Providing further details on key areas pt 2</vt:lpstr>
      <vt:lpstr>Humanize accessibility</vt:lpstr>
      <vt:lpstr>Vision: examples</vt:lpstr>
      <vt:lpstr>Blind users</vt:lpstr>
      <vt:lpstr>Assistive technology: example</vt:lpstr>
      <vt:lpstr>Low vision users</vt:lpstr>
      <vt:lpstr>Color blind users</vt:lpstr>
      <vt:lpstr>Activities for mid-level training</vt:lpstr>
      <vt:lpstr>Detailed: applying to your work</vt:lpstr>
      <vt:lpstr>Goals for detailed training</vt:lpstr>
      <vt:lpstr>Detailed training: for deeper learning</vt:lpstr>
      <vt:lpstr>Criteria-based training</vt:lpstr>
      <vt:lpstr>Activities for criteria-based training</vt:lpstr>
      <vt:lpstr>User groups/persona training</vt:lpstr>
      <vt:lpstr>Activities for user group/persona training</vt:lpstr>
      <vt:lpstr>Assistive technology (AT) training</vt:lpstr>
      <vt:lpstr>Activities for assistive technology training</vt:lpstr>
      <vt:lpstr>Regulation training</vt:lpstr>
      <vt:lpstr>Activities for regulation training</vt:lpstr>
      <vt:lpstr>Document training</vt:lpstr>
      <vt:lpstr>Activities for document training</vt:lpstr>
      <vt:lpstr>Making training accessible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Training on Accessibility</dc:title>
  <dc:creator>Ogle,Emily</dc:creator>
  <cp:lastModifiedBy>Ogle,Emily</cp:lastModifiedBy>
  <cp:revision>47</cp:revision>
  <dcterms:created xsi:type="dcterms:W3CDTF">2021-01-28T21:57:31Z</dcterms:created>
  <dcterms:modified xsi:type="dcterms:W3CDTF">2021-04-08T00:03:49Z</dcterms:modified>
</cp:coreProperties>
</file>